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360" r:id="rId3"/>
    <p:sldId id="321" r:id="rId4"/>
    <p:sldId id="322" r:id="rId5"/>
    <p:sldId id="323" r:id="rId6"/>
    <p:sldId id="306" r:id="rId7"/>
    <p:sldId id="275" r:id="rId8"/>
    <p:sldId id="324" r:id="rId9"/>
    <p:sldId id="280" r:id="rId10"/>
    <p:sldId id="325" r:id="rId11"/>
    <p:sldId id="305" r:id="rId12"/>
    <p:sldId id="326" r:id="rId13"/>
    <p:sldId id="327" r:id="rId14"/>
    <p:sldId id="328" r:id="rId15"/>
    <p:sldId id="287" r:id="rId16"/>
    <p:sldId id="329" r:id="rId17"/>
    <p:sldId id="268" r:id="rId18"/>
    <p:sldId id="330" r:id="rId19"/>
    <p:sldId id="272" r:id="rId20"/>
    <p:sldId id="342" r:id="rId21"/>
    <p:sldId id="333" r:id="rId22"/>
    <p:sldId id="281" r:id="rId23"/>
    <p:sldId id="354" r:id="rId24"/>
    <p:sldId id="343" r:id="rId25"/>
    <p:sldId id="352" r:id="rId26"/>
    <p:sldId id="353" r:id="rId27"/>
    <p:sldId id="347" r:id="rId28"/>
    <p:sldId id="332" r:id="rId29"/>
    <p:sldId id="331" r:id="rId30"/>
    <p:sldId id="350" r:id="rId31"/>
    <p:sldId id="348" r:id="rId32"/>
    <p:sldId id="345" r:id="rId33"/>
    <p:sldId id="355" r:id="rId34"/>
    <p:sldId id="356" r:id="rId35"/>
    <p:sldId id="357" r:id="rId36"/>
    <p:sldId id="358" r:id="rId37"/>
    <p:sldId id="359" r:id="rId38"/>
    <p:sldId id="349" r:id="rId39"/>
    <p:sldId id="335" r:id="rId40"/>
    <p:sldId id="336" r:id="rId41"/>
    <p:sldId id="337" r:id="rId42"/>
    <p:sldId id="340" r:id="rId43"/>
    <p:sldId id="338" r:id="rId44"/>
    <p:sldId id="341" r:id="rId45"/>
    <p:sldId id="317" r:id="rId46"/>
    <p:sldId id="344" r:id="rId47"/>
    <p:sldId id="34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F8F6-10E5-4F87-885C-8DC0528F5E6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2F82-EE1F-4A04-9953-CCF82E55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E2F82-EE1F-4A04-9953-CCF82E55F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98C2A6-591A-416C-8B73-552510CCF6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51B5C39-1F55-42F7-A0A9-34A85F5410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359818/" TargetMode="External"/><Relationship Id="rId2" Type="http://schemas.openxmlformats.org/officeDocument/2006/relationships/hyperlink" Target="https://doi.org/10.3389/fnut.2019.0004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John M. Lavelle, DO</a:t>
            </a:r>
          </a:p>
          <a:p>
            <a:r>
              <a:rPr lang="en-US" sz="1800" dirty="0" smtClean="0"/>
              <a:t>Functional Spine </a:t>
            </a:r>
            <a:r>
              <a:rPr lang="en-US" sz="1800" dirty="0" smtClean="0"/>
              <a:t>Physician</a:t>
            </a:r>
          </a:p>
          <a:p>
            <a:r>
              <a:rPr lang="en-US" sz="2000" dirty="0" smtClean="0"/>
              <a:t>Tennessee </a:t>
            </a:r>
            <a:r>
              <a:rPr lang="en-US" sz="2000" dirty="0" err="1" smtClean="0"/>
              <a:t>Orthopaedic</a:t>
            </a:r>
            <a:r>
              <a:rPr lang="en-US" sz="2000" dirty="0" smtClean="0"/>
              <a:t> Clinics</a:t>
            </a:r>
          </a:p>
          <a:p>
            <a:r>
              <a:rPr lang="en-US" sz="1400" i="1" dirty="0" smtClean="0"/>
              <a:t>a division of Tennessee </a:t>
            </a:r>
            <a:r>
              <a:rPr lang="en-US" sz="1400" i="1" dirty="0" err="1" smtClean="0"/>
              <a:t>Orthopaedic</a:t>
            </a:r>
            <a:r>
              <a:rPr lang="en-US" sz="1400" i="1" dirty="0" smtClean="0"/>
              <a:t> Alliance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/>
          <a:lstStyle/>
          <a:p>
            <a:r>
              <a:rPr lang="en-US" sz="3600" i="1" dirty="0" smtClean="0"/>
              <a:t>Spine Health: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The </a:t>
            </a:r>
            <a:r>
              <a:rPr lang="en-US" sz="3600" i="1" dirty="0" smtClean="0"/>
              <a:t>Benefits of </a:t>
            </a:r>
            <a:r>
              <a:rPr lang="en-US" sz="3600" i="1" dirty="0" smtClean="0"/>
              <a:t>a healthy Lifestyle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Imaging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Spinal degeneration in </a:t>
            </a:r>
            <a:r>
              <a:rPr lang="en-US" sz="2000" dirty="0"/>
              <a:t>asymptomatic individuals increased from 37% of 20-year-old individuals to 96% of 80-year-old </a:t>
            </a:r>
            <a:r>
              <a:rPr lang="en-US" sz="2000" dirty="0" smtClean="0"/>
              <a:t>individuals. (</a:t>
            </a:r>
            <a:r>
              <a:rPr lang="en-US" sz="2000" dirty="0" err="1" smtClean="0"/>
              <a:t>Brinjikji</a:t>
            </a:r>
            <a:r>
              <a:rPr lang="en-US" sz="2000" dirty="0" smtClean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28956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en-US" sz="3200" dirty="0"/>
              <a:t>Low back pain: </a:t>
            </a:r>
            <a:r>
              <a:rPr lang="en-US" sz="2800" i="1" dirty="0" smtClean="0"/>
              <a:t>Age </a:t>
            </a:r>
            <a:r>
              <a:rPr lang="en-US" sz="2800" i="1" dirty="0"/>
              <a:t>–Related Degeneration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3" y="1676228"/>
            <a:ext cx="6931753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Low back pain</a:t>
            </a:r>
            <a:r>
              <a:rPr lang="en-US" dirty="0" smtClean="0"/>
              <a:t>: </a:t>
            </a:r>
            <a:r>
              <a:rPr lang="en-US" sz="2800" i="1" dirty="0" smtClean="0"/>
              <a:t>recovery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90% of new onset back pain will resolve in 6 weeks(Carey).</a:t>
            </a:r>
          </a:p>
          <a:p>
            <a:r>
              <a:rPr lang="en-US" sz="2000" dirty="0" smtClean="0"/>
              <a:t>20-44% of people will have recurrences of their back pain (</a:t>
            </a:r>
            <a:r>
              <a:rPr lang="en-US" sz="2000" dirty="0" err="1" smtClean="0"/>
              <a:t>Meidema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5-20% will become chronic (</a:t>
            </a:r>
            <a:r>
              <a:rPr lang="en-US" sz="2000" dirty="0" err="1"/>
              <a:t>Shekelle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20-25</a:t>
            </a:r>
            <a:r>
              <a:rPr lang="en-US" sz="2000" dirty="0"/>
              <a:t>% of people never experience </a:t>
            </a:r>
          </a:p>
          <a:p>
            <a:pPr marL="0" indent="0">
              <a:buNone/>
            </a:pPr>
            <a:r>
              <a:rPr lang="en-US" sz="2000" dirty="0"/>
              <a:t>      low back </a:t>
            </a:r>
            <a:r>
              <a:rPr lang="en-US" sz="2000" dirty="0" smtClean="0"/>
              <a:t>pain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Nervous system adaptation??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3490"/>
            <a:ext cx="2667000" cy="239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9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Disability</a:t>
            </a:r>
            <a:endParaRPr lang="en-US" sz="28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0500" y="6096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Disability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Risk factors (Hoy):</a:t>
            </a:r>
          </a:p>
          <a:p>
            <a:pPr lvl="1"/>
            <a:r>
              <a:rPr lang="en-US" sz="1800" dirty="0" smtClean="0"/>
              <a:t>Low educational status</a:t>
            </a:r>
          </a:p>
          <a:p>
            <a:pPr lvl="1"/>
            <a:r>
              <a:rPr lang="en-US" sz="1800" dirty="0" smtClean="0"/>
              <a:t>Stress</a:t>
            </a:r>
          </a:p>
          <a:p>
            <a:pPr lvl="1"/>
            <a:r>
              <a:rPr lang="en-US" sz="1800" dirty="0" smtClean="0"/>
              <a:t>Anxiety</a:t>
            </a:r>
          </a:p>
          <a:p>
            <a:pPr lvl="1"/>
            <a:r>
              <a:rPr lang="en-US" sz="1800" dirty="0" smtClean="0"/>
              <a:t>Depression</a:t>
            </a:r>
          </a:p>
          <a:p>
            <a:pPr lvl="1"/>
            <a:r>
              <a:rPr lang="en-US" sz="1800" dirty="0" smtClean="0"/>
              <a:t>Job dissatisfaction</a:t>
            </a:r>
          </a:p>
          <a:p>
            <a:pPr lvl="1"/>
            <a:r>
              <a:rPr lang="en-US" sz="1800" dirty="0" smtClean="0"/>
              <a:t>Low levels of social support in workplace</a:t>
            </a:r>
          </a:p>
          <a:p>
            <a:pPr lvl="1"/>
            <a:r>
              <a:rPr lang="en-US" sz="1800" dirty="0" smtClean="0"/>
              <a:t>Smoking</a:t>
            </a:r>
          </a:p>
          <a:p>
            <a:pPr lvl="1"/>
            <a:r>
              <a:rPr lang="en-US" sz="2400" b="1" dirty="0" smtClean="0"/>
              <a:t>Lack of exercise!!!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89065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Treatment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108% increase in </a:t>
            </a:r>
            <a:r>
              <a:rPr lang="en-US" sz="2000" dirty="0" err="1" smtClean="0"/>
              <a:t>opiod</a:t>
            </a:r>
            <a:r>
              <a:rPr lang="en-US" sz="2000" dirty="0" smtClean="0"/>
              <a:t>/narcotics for low back Pain (</a:t>
            </a:r>
            <a:r>
              <a:rPr lang="en-US" sz="2000" dirty="0" err="1" smtClean="0"/>
              <a:t>Deyo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228% increase in spinal injections (</a:t>
            </a:r>
            <a:r>
              <a:rPr lang="en-US" sz="2000" dirty="0" err="1" smtClean="0"/>
              <a:t>Manchikanti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220% increase in spinal fusions (US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Health and Human </a:t>
            </a:r>
            <a:r>
              <a:rPr lang="en-US" sz="2000" dirty="0" err="1" smtClean="0"/>
              <a:t>Services,Deyo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Orthobiologics</a:t>
            </a:r>
            <a:r>
              <a:rPr lang="en-US" sz="2000" dirty="0" smtClean="0"/>
              <a:t>??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38" y="3352800"/>
            <a:ext cx="5353362" cy="33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8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54" y="-15240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989"/>
            <a:ext cx="8077200" cy="55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1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Treatment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However…no change in overall incidence of back pain or disability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7509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6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Treatment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Avoid Bed rest..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ased on study in 1966 showing pressure on spine minimized when laying down (</a:t>
            </a:r>
            <a:r>
              <a:rPr lang="en-US" sz="2000" dirty="0" err="1" smtClean="0"/>
              <a:t>Nachemson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Early return to usual activity  = quicker return to work (</a:t>
            </a:r>
            <a:r>
              <a:rPr lang="en-US" sz="2000" dirty="0" err="1" smtClean="0"/>
              <a:t>Deyo</a:t>
            </a:r>
            <a:r>
              <a:rPr lang="en-US" sz="2000" dirty="0" smtClean="0"/>
              <a:t>). </a:t>
            </a:r>
          </a:p>
          <a:p>
            <a:r>
              <a:rPr lang="en-US" sz="2000" dirty="0" smtClean="0"/>
              <a:t>Exercises in acute phase not likely helpful, but not harmful (</a:t>
            </a:r>
            <a:r>
              <a:rPr lang="en-US" sz="2000" dirty="0" err="1" smtClean="0"/>
              <a:t>Faas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Meds: NSAIDS / Acetaminophen – helpful</a:t>
            </a:r>
          </a:p>
          <a:p>
            <a:pPr lvl="1"/>
            <a:r>
              <a:rPr lang="en-US" sz="2000" dirty="0" err="1" smtClean="0"/>
              <a:t>Opiods</a:t>
            </a:r>
            <a:r>
              <a:rPr lang="en-US" sz="2000" dirty="0" smtClean="0"/>
              <a:t>/Muscle relaxers not more affective than NSAIDS/Acetaminophen (</a:t>
            </a:r>
            <a:r>
              <a:rPr lang="en-US" sz="2000" dirty="0" err="1" smtClean="0"/>
              <a:t>Cherkin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Spinal injections used as adjuvant treatment to improve pain to allow people to resume activities/exercise.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379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Observational Studies:</a:t>
            </a:r>
          </a:p>
          <a:p>
            <a:pPr lvl="1"/>
            <a:r>
              <a:rPr lang="en-US" sz="2000" dirty="0" smtClean="0"/>
              <a:t>People who are physically active 3 days a week have lower lifetime risk of back pain (</a:t>
            </a:r>
            <a:r>
              <a:rPr lang="en-US" sz="2000" dirty="0" err="1" smtClean="0"/>
              <a:t>Hareby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Former athletes had less low back pain (</a:t>
            </a:r>
            <a:r>
              <a:rPr lang="en-US" sz="2000" dirty="0" err="1" smtClean="0"/>
              <a:t>Viderman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Greater amount of exercise does not increase risk of LBP (Croft)</a:t>
            </a:r>
          </a:p>
          <a:p>
            <a:pPr lvl="1"/>
            <a:r>
              <a:rPr lang="en-US" sz="2000" dirty="0" smtClean="0"/>
              <a:t>Higher levels of fitness related to improved back health (</a:t>
            </a:r>
            <a:r>
              <a:rPr lang="en-US" sz="2000" dirty="0" err="1" smtClean="0"/>
              <a:t>Suni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Decreased trunk strength and flexibility </a:t>
            </a:r>
          </a:p>
          <a:p>
            <a:pPr marL="457200" lvl="1" indent="0">
              <a:buNone/>
            </a:pPr>
            <a:r>
              <a:rPr lang="en-US" sz="2000" dirty="0" smtClean="0"/>
              <a:t>     associated </a:t>
            </a:r>
            <a:r>
              <a:rPr lang="en-US" sz="2000" dirty="0"/>
              <a:t>with back pain (Kato)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08964"/>
            <a:ext cx="2414954" cy="232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9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HeALth</a:t>
            </a:r>
            <a:r>
              <a:rPr lang="en-US" dirty="0" smtClean="0"/>
              <a:t>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Promote Health and Improve Health Span</a:t>
            </a:r>
          </a:p>
          <a:p>
            <a:pPr lvl="1"/>
            <a:r>
              <a:rPr lang="en-US" dirty="0" smtClean="0"/>
              <a:t>Reduce biological age despite increasing chronological age</a:t>
            </a:r>
          </a:p>
          <a:p>
            <a:pPr lvl="1"/>
            <a:endParaRPr lang="en-US" dirty="0"/>
          </a:p>
          <a:p>
            <a:r>
              <a:rPr lang="en-US" dirty="0" smtClean="0"/>
              <a:t>Current medical model is Disease Care</a:t>
            </a:r>
          </a:p>
          <a:p>
            <a:pPr lvl="1"/>
            <a:r>
              <a:rPr lang="en-US" dirty="0" smtClean="0"/>
              <a:t>Chases symptoms to prolong life span</a:t>
            </a:r>
          </a:p>
          <a:p>
            <a:pPr lvl="1"/>
            <a:endParaRPr lang="en-US" dirty="0"/>
          </a:p>
          <a:p>
            <a:r>
              <a:rPr lang="en-US" dirty="0" smtClean="0"/>
              <a:t>Medicine needs to focus on the cause, aka…. THE WHY!</a:t>
            </a:r>
          </a:p>
          <a:p>
            <a:pPr lvl="1"/>
            <a:r>
              <a:rPr lang="en-US" dirty="0"/>
              <a:t>S</a:t>
            </a:r>
            <a:r>
              <a:rPr lang="en-US" smtClean="0"/>
              <a:t>top </a:t>
            </a:r>
            <a:r>
              <a:rPr lang="en-US" dirty="0" smtClean="0"/>
              <a:t>just treating symptoms but find the </a:t>
            </a:r>
            <a:r>
              <a:rPr lang="en-US" smtClean="0"/>
              <a:t>root cause and cure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0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2514600"/>
            <a:ext cx="5105400" cy="360740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33400" y="1524000"/>
            <a:ext cx="6858000" cy="1828800"/>
          </a:xfrm>
        </p:spPr>
        <p:txBody>
          <a:bodyPr/>
          <a:lstStyle/>
          <a:p>
            <a:r>
              <a:rPr lang="en-US" dirty="0"/>
              <a:t>The Influence of Intense Exercise-based Physical Therapy Program on Back Pain Anticipated Before &amp; Induced By Physical </a:t>
            </a:r>
            <a:r>
              <a:rPr lang="en-US" dirty="0" smtClean="0"/>
              <a:t>activities</a:t>
            </a:r>
            <a:r>
              <a:rPr lang="en-US" sz="1100" dirty="0" smtClean="0"/>
              <a:t> (</a:t>
            </a:r>
            <a:r>
              <a:rPr lang="en-US" sz="1400" dirty="0" err="1" smtClean="0"/>
              <a:t>Rainville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Exercise Physical therapy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00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intense Exercise Physical Therapy</a:t>
            </a:r>
            <a:endParaRPr lang="en-US" sz="2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072"/>
            <a:ext cx="88473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6063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Rainville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4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 benefits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ACTIVE VS PASSIVE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Active </a:t>
            </a:r>
            <a:r>
              <a:rPr lang="en-US" sz="2000" dirty="0"/>
              <a:t>Exercises more effective than passive therapy (Owen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Exercising cuts the risk of getting back pain by </a:t>
            </a:r>
            <a:r>
              <a:rPr lang="en-US" sz="2000" b="1" i="1" dirty="0"/>
              <a:t>50% </a:t>
            </a:r>
            <a:r>
              <a:rPr lang="en-US" sz="2000" dirty="0"/>
              <a:t>compared to passive treatments (Stephens)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3200400" lvl="7" indent="0">
              <a:buNone/>
            </a:pPr>
            <a:r>
              <a:rPr lang="en-US" sz="2000" dirty="0" smtClean="0"/>
              <a:t>       </a:t>
            </a:r>
            <a:r>
              <a:rPr lang="en-US" sz="8000" dirty="0" smtClean="0"/>
              <a:t>&gt;</a:t>
            </a:r>
            <a:endParaRPr lang="en-US" sz="8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098" name="Picture 2" descr="تويتر \ Starting Strength على تويتر: &quot;Starting Strength Oklahoma City just  finished up their grand opening event and is ready to rock. We're having a  squat abs deadlift training camp there 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9521"/>
            <a:ext cx="2590800" cy="21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yHealth1st | What Is Transcutaneous Electrical Nerve Stimulation (TENS)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24378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78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/>
              <a:t>Exercise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0010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 smtClean="0"/>
              <a:t>IMPROVE MOBILITY</a:t>
            </a:r>
          </a:p>
          <a:p>
            <a:pPr lvl="1"/>
            <a:r>
              <a:rPr lang="en-US" sz="2600" dirty="0" smtClean="0"/>
              <a:t>Improve </a:t>
            </a:r>
            <a:r>
              <a:rPr lang="en-US" sz="2600" dirty="0"/>
              <a:t>flexibility, strength and endurance activities (</a:t>
            </a:r>
            <a:r>
              <a:rPr lang="en-US" sz="2600" dirty="0" err="1"/>
              <a:t>Rainville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r>
              <a:rPr lang="en-US" sz="2600" b="1" dirty="0" smtClean="0"/>
              <a:t>DECREASE PAIN</a:t>
            </a:r>
          </a:p>
          <a:p>
            <a:pPr lvl="1"/>
            <a:r>
              <a:rPr lang="en-US" sz="2600" dirty="0" smtClean="0"/>
              <a:t>Up </a:t>
            </a:r>
            <a:r>
              <a:rPr lang="en-US" sz="2600" dirty="0"/>
              <a:t>to </a:t>
            </a:r>
            <a:r>
              <a:rPr lang="en-US" sz="2600" i="1" dirty="0"/>
              <a:t>54%</a:t>
            </a:r>
            <a:r>
              <a:rPr lang="en-US" sz="2600" dirty="0"/>
              <a:t> reduction in back pain (</a:t>
            </a:r>
            <a:r>
              <a:rPr lang="en-US" sz="2600" dirty="0" err="1"/>
              <a:t>Kankaanpaa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Decrease recurrence of back pain by 40% (</a:t>
            </a:r>
            <a:r>
              <a:rPr lang="en-US" sz="2600" dirty="0" err="1"/>
              <a:t>Freburger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Resistance exercises and stabilization exercises reduce low back pain (Peek). </a:t>
            </a:r>
            <a:endParaRPr lang="en-US" sz="2600" dirty="0" smtClean="0"/>
          </a:p>
          <a:p>
            <a:pPr lvl="1"/>
            <a:r>
              <a:rPr lang="en-US" sz="2600" dirty="0"/>
              <a:t>Exercise can reduce pain and improve function (Hayden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/>
              <a:t>Aerobic training, flexibility and strengthening all important to decrease back pain flairs (Gordon)</a:t>
            </a:r>
          </a:p>
          <a:p>
            <a:pPr lvl="1"/>
            <a:endParaRPr lang="en-US" sz="2600" dirty="0"/>
          </a:p>
          <a:p>
            <a:r>
              <a:rPr lang="en-US" sz="2600" b="1" dirty="0" smtClean="0"/>
              <a:t>DECREASE DISABILITY</a:t>
            </a:r>
            <a:endParaRPr lang="en-US" sz="2600" b="1" dirty="0"/>
          </a:p>
          <a:p>
            <a:pPr lvl="1"/>
            <a:r>
              <a:rPr lang="en-US" sz="2600" dirty="0" smtClean="0"/>
              <a:t>Exercise </a:t>
            </a:r>
            <a:r>
              <a:rPr lang="en-US" sz="2600" dirty="0"/>
              <a:t>can improve occupational function and reduce  </a:t>
            </a:r>
          </a:p>
          <a:p>
            <a:pPr marL="400050" lvl="1" indent="0">
              <a:buNone/>
            </a:pPr>
            <a:r>
              <a:rPr lang="en-US" sz="2600" dirty="0"/>
              <a:t>      	sick leave (</a:t>
            </a:r>
            <a:r>
              <a:rPr lang="en-US" sz="2600" dirty="0" err="1"/>
              <a:t>Moffett,Lindstrom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Reduce back pain-related disability (</a:t>
            </a:r>
            <a:r>
              <a:rPr lang="en-US" sz="2600" dirty="0" err="1"/>
              <a:t>Rainville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/>
              <a:t>Exercises reduce back pain flairs and disability (Shiri)</a:t>
            </a:r>
          </a:p>
          <a:p>
            <a:pPr lvl="1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3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/>
              <a:t>Exercise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5105400"/>
          </a:xfrm>
        </p:spPr>
        <p:txBody>
          <a:bodyPr/>
          <a:lstStyle/>
          <a:p>
            <a:r>
              <a:rPr lang="en-US" sz="1800" b="1" dirty="0" smtClean="0"/>
              <a:t>STRENGTH TRAINING</a:t>
            </a:r>
          </a:p>
          <a:p>
            <a:pPr lvl="1"/>
            <a:r>
              <a:rPr lang="en-US" sz="1800" dirty="0" smtClean="0"/>
              <a:t>Strengthening exercises more effective than other exercises for back pain (Searle, Tian)</a:t>
            </a:r>
          </a:p>
          <a:p>
            <a:pPr lvl="1"/>
            <a:r>
              <a:rPr lang="en-US" sz="1800" dirty="0" smtClean="0"/>
              <a:t>Strengthening exercises improves pain and function in the elderly (</a:t>
            </a:r>
            <a:r>
              <a:rPr lang="en-US" sz="1800" dirty="0" err="1" smtClean="0"/>
              <a:t>Zahari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Posterior chain strengthening exercises greater than general exercise for back pain (</a:t>
            </a:r>
            <a:r>
              <a:rPr lang="en-US" sz="1800" dirty="0" err="1" smtClean="0"/>
              <a:t>Tataryn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Free weight strengthening improves pain and function (Lee)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i="1" dirty="0" smtClean="0"/>
          </a:p>
          <a:p>
            <a:endParaRPr lang="en-US" dirty="0"/>
          </a:p>
        </p:txBody>
      </p:sp>
      <p:pic>
        <p:nvPicPr>
          <p:cNvPr id="5122" name="Picture 2" descr="Article - CrossFit: Forging Elite Fit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02" y="4134435"/>
            <a:ext cx="1600200" cy="23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ticle - CrossFit: Forging Elite Fit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51384"/>
            <a:ext cx="276680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f You're Not Doing This Exercise Plan You May be Wasting Your Time – The  Weight Loss Counter R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4327585"/>
            <a:ext cx="313438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2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 smtClean="0"/>
              <a:t>Strength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INCREASE PARASPINAL STRENGTH</a:t>
            </a:r>
          </a:p>
          <a:p>
            <a:pPr lvl="1"/>
            <a:r>
              <a:rPr lang="en-US" dirty="0" smtClean="0"/>
              <a:t>Combination</a:t>
            </a:r>
            <a:r>
              <a:rPr lang="en-US" dirty="0"/>
              <a:t> </a:t>
            </a:r>
            <a:r>
              <a:rPr lang="en-US" dirty="0" smtClean="0"/>
              <a:t>exercise </a:t>
            </a:r>
            <a:r>
              <a:rPr lang="en-US" dirty="0"/>
              <a:t>program of strength training plus </a:t>
            </a:r>
            <a:r>
              <a:rPr lang="en-US" dirty="0" smtClean="0"/>
              <a:t>walking. (Lee)</a:t>
            </a:r>
          </a:p>
          <a:p>
            <a:pPr lvl="3"/>
            <a:r>
              <a:rPr lang="en-US" dirty="0"/>
              <a:t>10 min dynamic warm up</a:t>
            </a:r>
          </a:p>
          <a:p>
            <a:pPr lvl="3"/>
            <a:r>
              <a:rPr lang="en-US" dirty="0"/>
              <a:t>30 min strength </a:t>
            </a:r>
            <a:r>
              <a:rPr lang="en-US" dirty="0" smtClean="0"/>
              <a:t>training</a:t>
            </a:r>
            <a:r>
              <a:rPr lang="en-US" dirty="0"/>
              <a:t>: Squat, lunge, step-up, plank, back extension, push-ups, bridge</a:t>
            </a:r>
          </a:p>
          <a:p>
            <a:pPr lvl="3"/>
            <a:r>
              <a:rPr lang="en-US" dirty="0"/>
              <a:t>10 min stretching</a:t>
            </a:r>
          </a:p>
          <a:p>
            <a:pPr lvl="2"/>
            <a:r>
              <a:rPr lang="en-US" dirty="0" smtClean="0"/>
              <a:t>Significantly improved back muscle strength and pain levels on VAS.</a:t>
            </a:r>
          </a:p>
          <a:p>
            <a:pPr lvl="2"/>
            <a:r>
              <a:rPr lang="en-US" dirty="0"/>
              <a:t>Fat and muscle mass </a:t>
            </a:r>
            <a:r>
              <a:rPr lang="en-US" dirty="0" smtClean="0"/>
              <a:t>measured before </a:t>
            </a:r>
            <a:r>
              <a:rPr lang="en-US" dirty="0"/>
              <a:t>and after 12 weeks of exercise program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Decrease in fat mass</a:t>
            </a:r>
          </a:p>
          <a:p>
            <a:pPr lvl="3"/>
            <a:r>
              <a:rPr lang="en-US" dirty="0" smtClean="0"/>
              <a:t>Increase in muscle mass</a:t>
            </a:r>
          </a:p>
        </p:txBody>
      </p:sp>
      <p:pic>
        <p:nvPicPr>
          <p:cNvPr id="1026" name="Picture 2" descr="Strong Spine Spinal Strength Human Anatomy Stock Illustration 1275374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76" y="4648200"/>
            <a:ext cx="3165084" cy="21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/>
              <a:t>Strength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0010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INCREASE PARASPINAL STRENGTH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1900" dirty="0" smtClean="0"/>
              <a:t>Free-weight-based </a:t>
            </a:r>
            <a:r>
              <a:rPr lang="en-US" sz="1900" dirty="0"/>
              <a:t>resistance </a:t>
            </a:r>
            <a:r>
              <a:rPr lang="en-US" sz="1900" dirty="0" smtClean="0"/>
              <a:t>training in chronic low back pain patients. (Welch)</a:t>
            </a:r>
          </a:p>
          <a:p>
            <a:pPr lvl="1"/>
            <a:r>
              <a:rPr lang="en-US" sz="1900" dirty="0"/>
              <a:t>Participants completed a Visual Analogue Pain Scale, </a:t>
            </a:r>
            <a:r>
              <a:rPr lang="en-US" sz="1900" dirty="0" err="1"/>
              <a:t>Oswestry</a:t>
            </a:r>
            <a:r>
              <a:rPr lang="en-US" sz="1900" dirty="0"/>
              <a:t> Disability Index and Euro-</a:t>
            </a:r>
            <a:r>
              <a:rPr lang="en-US" sz="1900" dirty="0" err="1"/>
              <a:t>Qol</a:t>
            </a:r>
            <a:r>
              <a:rPr lang="en-US" sz="1900" dirty="0"/>
              <a:t> V2 quality of life measure at baseline and every 4 weeks throughout the study</a:t>
            </a:r>
            <a:r>
              <a:rPr lang="en-US" sz="1900" dirty="0" smtClean="0"/>
              <a:t>.</a:t>
            </a:r>
          </a:p>
          <a:p>
            <a:endParaRPr lang="en-US" sz="1900" dirty="0" smtClean="0"/>
          </a:p>
          <a:p>
            <a:pPr lvl="2"/>
            <a:r>
              <a:rPr lang="en-US" sz="1900" dirty="0" smtClean="0"/>
              <a:t>Exercises: Glute bridges, overhead squat, deadlift, step ups, </a:t>
            </a:r>
            <a:r>
              <a:rPr lang="en-US" sz="1900" dirty="0" err="1" smtClean="0"/>
              <a:t>lat</a:t>
            </a:r>
            <a:r>
              <a:rPr lang="en-US" sz="1900" dirty="0" smtClean="0"/>
              <a:t> pull downs, push ups</a:t>
            </a:r>
          </a:p>
          <a:p>
            <a:pPr lvl="1"/>
            <a:endParaRPr lang="en-US" sz="1900" dirty="0" smtClean="0"/>
          </a:p>
          <a:p>
            <a:pPr lvl="3"/>
            <a:r>
              <a:rPr lang="en-US" sz="1900" dirty="0"/>
              <a:t>reductions in pain and disability </a:t>
            </a:r>
            <a:endParaRPr lang="en-US" sz="1900" dirty="0" smtClean="0"/>
          </a:p>
          <a:p>
            <a:pPr marL="1371600" lvl="3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(</a:t>
            </a:r>
            <a:r>
              <a:rPr lang="en-US" sz="1900" dirty="0"/>
              <a:t>72% and 76% respectively</a:t>
            </a:r>
            <a:r>
              <a:rPr lang="en-US" sz="1900" dirty="0" smtClean="0"/>
              <a:t>)</a:t>
            </a:r>
          </a:p>
          <a:p>
            <a:pPr lvl="3"/>
            <a:r>
              <a:rPr lang="en-US" sz="1900" dirty="0"/>
              <a:t>significant improvement in strength endurance</a:t>
            </a:r>
          </a:p>
          <a:p>
            <a:pPr lvl="3"/>
            <a:r>
              <a:rPr lang="en-US" sz="1900" dirty="0" smtClean="0"/>
              <a:t>reduction </a:t>
            </a:r>
            <a:r>
              <a:rPr lang="en-US" sz="1900" dirty="0"/>
              <a:t>in fat infiltration and increased FCSA</a:t>
            </a:r>
            <a:r>
              <a:rPr lang="en-US" sz="2100" dirty="0"/>
              <a:t> </a:t>
            </a:r>
            <a:endParaRPr lang="en-US" sz="2100" dirty="0" smtClean="0"/>
          </a:p>
          <a:p>
            <a:endParaRPr lang="en-US" dirty="0" smtClean="0"/>
          </a:p>
        </p:txBody>
      </p:sp>
      <p:pic>
        <p:nvPicPr>
          <p:cNvPr id="6146" name="Picture 2" descr="Paraspinal muscles of interest, outlined and labeled on transverse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69921"/>
            <a:ext cx="3017808" cy="22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03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 smtClean="0"/>
              <a:t>Exercise  vs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Weight Loss compared to Exercise.</a:t>
            </a:r>
          </a:p>
          <a:p>
            <a:pPr lvl="1"/>
            <a:r>
              <a:rPr lang="en-US" dirty="0" smtClean="0"/>
              <a:t>Review of observational studies (Gaesser)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eight loss associated with a 10-15%  reduction in mortality. </a:t>
            </a:r>
          </a:p>
          <a:p>
            <a:pPr lvl="2"/>
            <a:r>
              <a:rPr lang="en-US" dirty="0" smtClean="0"/>
              <a:t>Increased exercise activity associated with 15-60% reduction in mortality.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r>
              <a:rPr lang="en-US" dirty="0" smtClean="0"/>
              <a:t>Exercise and Longevity</a:t>
            </a:r>
          </a:p>
          <a:p>
            <a:pPr marL="514350" lvl="1" indent="0">
              <a:buNone/>
            </a:pPr>
            <a:r>
              <a:rPr lang="en-US" dirty="0"/>
              <a:t>	</a:t>
            </a:r>
            <a:r>
              <a:rPr lang="en-US" dirty="0" smtClean="0"/>
              <a:t>Middle-aged people who walked </a:t>
            </a:r>
            <a:r>
              <a:rPr lang="en-US" dirty="0" err="1" smtClean="0"/>
              <a:t>atleast</a:t>
            </a:r>
            <a:r>
              <a:rPr lang="en-US" dirty="0" smtClean="0"/>
              <a:t> 7K steps a day showed 50-70% decrease in mortality from CVD and cancer over the next 10 year period. (</a:t>
            </a:r>
            <a:r>
              <a:rPr lang="en-US" dirty="0" err="1" smtClean="0"/>
              <a:t>Paluch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1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Exercise Physical therapy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114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High Intensity, constantly varied, functional movements: </a:t>
            </a:r>
            <a:r>
              <a:rPr lang="en-US" sz="2000" dirty="0"/>
              <a:t>Exercise with a Target Heart rate 60-85% intensity using the </a:t>
            </a:r>
            <a:r>
              <a:rPr lang="en-US" sz="2000" dirty="0" err="1"/>
              <a:t>Karvonen</a:t>
            </a:r>
            <a:r>
              <a:rPr lang="en-US" sz="2000" dirty="0"/>
              <a:t> formula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Non-pain contingent, quota-based physical therapy: Stepwise progressive therapy where the focus is on functional gain instead of pain reduction</a:t>
            </a:r>
          </a:p>
          <a:p>
            <a:endParaRPr lang="en-US" dirty="0"/>
          </a:p>
        </p:txBody>
      </p:sp>
      <p:pic>
        <p:nvPicPr>
          <p:cNvPr id="4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792" y="3886200"/>
            <a:ext cx="5943600" cy="27674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8579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Low back Pain: </a:t>
            </a:r>
            <a:r>
              <a:rPr lang="en-US" sz="2800" i="1" dirty="0"/>
              <a:t>Exercise Physical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Resistance exercise program. </a:t>
            </a:r>
          </a:p>
          <a:p>
            <a:pPr lvl="1"/>
            <a:r>
              <a:rPr lang="en-US" sz="2000" dirty="0" smtClean="0"/>
              <a:t>Type of exercise not as important as doing regular resistance strength program (</a:t>
            </a:r>
            <a:r>
              <a:rPr lang="en-US" sz="2000" dirty="0" err="1" smtClean="0"/>
              <a:t>Dettori</a:t>
            </a:r>
            <a:r>
              <a:rPr lang="en-US" sz="2000" dirty="0" smtClean="0"/>
              <a:t>, </a:t>
            </a:r>
            <a:r>
              <a:rPr lang="en-US" sz="2000" dirty="0" err="1" smtClean="0"/>
              <a:t>Bendix</a:t>
            </a:r>
            <a:r>
              <a:rPr lang="en-US" sz="2000" dirty="0" smtClean="0"/>
              <a:t>, Bentsen)</a:t>
            </a:r>
          </a:p>
          <a:p>
            <a:pPr lvl="2"/>
            <a:r>
              <a:rPr lang="en-US" sz="2000" dirty="0" smtClean="0"/>
              <a:t>High intensity workout more important then frequency (Stagg)</a:t>
            </a:r>
          </a:p>
          <a:p>
            <a:endParaRPr lang="en-US" sz="2000" dirty="0"/>
          </a:p>
          <a:p>
            <a:r>
              <a:rPr lang="en-US" sz="2000" dirty="0" smtClean="0"/>
              <a:t>Spinal strengthening (the core) exercises and leg exercises important to include.</a:t>
            </a:r>
          </a:p>
          <a:p>
            <a:pPr lvl="1"/>
            <a:r>
              <a:rPr lang="en-US" sz="2000" dirty="0" smtClean="0"/>
              <a:t>Exercising will cause discomfort/pain initially.</a:t>
            </a:r>
          </a:p>
          <a:p>
            <a:pPr lvl="1"/>
            <a:r>
              <a:rPr lang="en-US" sz="2000" dirty="0" smtClean="0"/>
              <a:t>Safe to continue through mild/tolerable pain…not harmful pain.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7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Discuss the epidemiology of low back pain</a:t>
            </a:r>
          </a:p>
          <a:p>
            <a:endParaRPr lang="en-US" sz="2400" dirty="0"/>
          </a:p>
          <a:p>
            <a:r>
              <a:rPr lang="en-US" sz="2400" dirty="0" smtClean="0"/>
              <a:t>Review the major cause of low back and how it relates to disability</a:t>
            </a:r>
          </a:p>
          <a:p>
            <a:endParaRPr lang="en-US" sz="2400" dirty="0"/>
          </a:p>
          <a:p>
            <a:r>
              <a:rPr lang="en-US" sz="2400" dirty="0" smtClean="0"/>
              <a:t>Review </a:t>
            </a:r>
            <a:r>
              <a:rPr lang="en-US" sz="2400" dirty="0" smtClean="0"/>
              <a:t>exercise and nutrition </a:t>
            </a:r>
            <a:r>
              <a:rPr lang="en-US" sz="2400" dirty="0" smtClean="0"/>
              <a:t>and its role in the treatment of </a:t>
            </a:r>
            <a:r>
              <a:rPr lang="en-US" sz="2400" dirty="0" smtClean="0"/>
              <a:t>back </a:t>
            </a:r>
            <a:r>
              <a:rPr lang="en-US" sz="2400" dirty="0" smtClean="0"/>
              <a:t>pain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Exercise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153400" cy="4038600"/>
          </a:xfrm>
        </p:spPr>
        <p:txBody>
          <a:bodyPr/>
          <a:lstStyle/>
          <a:p>
            <a:r>
              <a:rPr lang="en-US" sz="2000" dirty="0" smtClean="0"/>
              <a:t>Educated coaching focusing on movement dysfunction and abnormal muscle strain patterns </a:t>
            </a:r>
          </a:p>
          <a:p>
            <a:pPr marL="914400" lvl="2" indent="0">
              <a:buNone/>
            </a:pPr>
            <a:endParaRPr lang="en-US" sz="2000" dirty="0"/>
          </a:p>
          <a:p>
            <a:pPr marL="457200"/>
            <a:r>
              <a:rPr lang="en-US" sz="2000" dirty="0" smtClean="0"/>
              <a:t>Help patients understand how to train </a:t>
            </a:r>
          </a:p>
          <a:p>
            <a:pPr marL="0" indent="0">
              <a:buNone/>
            </a:pPr>
            <a:r>
              <a:rPr lang="en-US" sz="2000" dirty="0" smtClean="0"/>
              <a:t>       with quality movements to restore</a:t>
            </a:r>
          </a:p>
          <a:p>
            <a:pPr marL="0" indent="0">
              <a:buNone/>
            </a:pPr>
            <a:r>
              <a:rPr lang="en-US" sz="2000" dirty="0" smtClean="0"/>
              <a:t>       proper function and directly impact </a:t>
            </a:r>
          </a:p>
          <a:p>
            <a:pPr marL="0" indent="0">
              <a:buNone/>
            </a:pPr>
            <a:r>
              <a:rPr lang="en-US" sz="2000" dirty="0" smtClean="0"/>
              <a:t>       their daily lives.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2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Exercise Training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High Intensity, Constantly-Varied, Functional Movements</a:t>
            </a:r>
          </a:p>
          <a:p>
            <a:pPr lvl="1"/>
            <a:r>
              <a:rPr lang="en-US" sz="1800" dirty="0" smtClean="0"/>
              <a:t>2017 study compared 13 studies – same injury rate as other exercise programs (Meyer)</a:t>
            </a:r>
          </a:p>
          <a:p>
            <a:pPr lvl="1"/>
            <a:r>
              <a:rPr lang="en-US" sz="1800" dirty="0" smtClean="0"/>
              <a:t>Improves CV endurance (VO2max), stamina, strength, flexibility, power and balance (</a:t>
            </a:r>
            <a:r>
              <a:rPr lang="en-US" sz="1800" dirty="0" err="1" smtClean="0"/>
              <a:t>Gianzina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Improves lean body mass (Wagener, Shultz)</a:t>
            </a:r>
          </a:p>
          <a:p>
            <a:pPr lvl="1"/>
            <a:r>
              <a:rPr lang="en-US" sz="1800" dirty="0" smtClean="0"/>
              <a:t>7% lower body fat, greater isometric strength, peak aerobic capacity compared to recreational exercise (</a:t>
            </a:r>
            <a:r>
              <a:rPr lang="en-US" sz="1800" dirty="0" err="1" smtClean="0"/>
              <a:t>Mangine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Higher levels of sense of community, satisfaction </a:t>
            </a:r>
          </a:p>
          <a:p>
            <a:pPr marL="457200" lvl="1" indent="0">
              <a:buNone/>
            </a:pPr>
            <a:r>
              <a:rPr lang="en-US" sz="1800" dirty="0" smtClean="0"/>
              <a:t>	and motivation (</a:t>
            </a:r>
            <a:r>
              <a:rPr lang="en-US" sz="1800" dirty="0" err="1" smtClean="0"/>
              <a:t>Claudino</a:t>
            </a:r>
            <a:r>
              <a:rPr lang="en-US" sz="1800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819400" cy="23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4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3200" i="1" dirty="0"/>
              <a:t>Strength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INCREASE LONGEVITY</a:t>
            </a:r>
          </a:p>
          <a:p>
            <a:pPr lvl="1"/>
            <a:r>
              <a:rPr lang="en-US" dirty="0" err="1" smtClean="0"/>
              <a:t>Telomers</a:t>
            </a:r>
            <a:r>
              <a:rPr lang="en-US" dirty="0" smtClean="0"/>
              <a:t>: caps at end of chromosomes that shortens with age</a:t>
            </a:r>
            <a:endParaRPr lang="en-US" dirty="0"/>
          </a:p>
          <a:p>
            <a:pPr lvl="2"/>
            <a:r>
              <a:rPr lang="en-US" dirty="0" smtClean="0"/>
              <a:t>Higher levels of activity = longer </a:t>
            </a:r>
            <a:r>
              <a:rPr lang="en-US" dirty="0" err="1" smtClean="0"/>
              <a:t>telomers</a:t>
            </a:r>
            <a:endParaRPr lang="en-US" dirty="0" smtClean="0"/>
          </a:p>
          <a:p>
            <a:pPr lvl="2"/>
            <a:r>
              <a:rPr lang="en-US" dirty="0" smtClean="0"/>
              <a:t>Activity &gt;30min 5 days a week had </a:t>
            </a:r>
            <a:r>
              <a:rPr lang="en-US" dirty="0" err="1" smtClean="0"/>
              <a:t>telomers</a:t>
            </a:r>
            <a:r>
              <a:rPr lang="en-US" dirty="0" smtClean="0"/>
              <a:t> that were 9 years younger than those that were sedentary. (Tucker)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High Intensity Interval Training lengthens </a:t>
            </a:r>
            <a:r>
              <a:rPr lang="en-US" dirty="0" err="1" smtClean="0"/>
              <a:t>telomers</a:t>
            </a:r>
            <a:r>
              <a:rPr lang="en-US" dirty="0" smtClean="0"/>
              <a:t> (Werner)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Mitochanodrial</a:t>
            </a:r>
            <a:r>
              <a:rPr lang="en-US" dirty="0" smtClean="0"/>
              <a:t> quality and activity decreases with age leading to age-related diseases</a:t>
            </a:r>
          </a:p>
          <a:p>
            <a:pPr lvl="2"/>
            <a:r>
              <a:rPr lang="en-US" dirty="0" smtClean="0"/>
              <a:t>Exercised Muscles have more </a:t>
            </a:r>
            <a:r>
              <a:rPr lang="en-US" dirty="0" err="1" smtClean="0"/>
              <a:t>mitochandria</a:t>
            </a:r>
            <a:r>
              <a:rPr lang="en-US" dirty="0" smtClean="0"/>
              <a:t> (Haas)</a:t>
            </a:r>
            <a:endParaRPr lang="en-US" dirty="0"/>
          </a:p>
        </p:txBody>
      </p:sp>
      <p:pic>
        <p:nvPicPr>
          <p:cNvPr id="7170" name="Picture 2" descr="What are Telomer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66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93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84238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153400" cy="5181600"/>
          </a:xfrm>
        </p:spPr>
        <p:txBody>
          <a:bodyPr>
            <a:normAutofit/>
          </a:bodyPr>
          <a:lstStyle/>
          <a:p>
            <a:r>
              <a:rPr lang="en-US" sz="1600" dirty="0"/>
              <a:t>Multiple studies show whole food plant-based diet may alleviate painful symptoms </a:t>
            </a:r>
          </a:p>
          <a:p>
            <a:pPr lvl="1"/>
            <a:r>
              <a:rPr lang="en-US" sz="1600" dirty="0"/>
              <a:t>Reduce inflammation (Fraser, </a:t>
            </a:r>
            <a:r>
              <a:rPr lang="en-US" sz="1600" dirty="0" err="1"/>
              <a:t>Sutliffe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Decreased CRP</a:t>
            </a:r>
          </a:p>
          <a:p>
            <a:pPr lvl="2"/>
            <a:r>
              <a:rPr lang="en-US" sz="1600" dirty="0"/>
              <a:t>Decreased IHD and Colon CA</a:t>
            </a:r>
          </a:p>
          <a:p>
            <a:pPr lvl="2"/>
            <a:r>
              <a:rPr lang="en-US" sz="1600" dirty="0"/>
              <a:t>Decreased Erectile Dysfunction</a:t>
            </a:r>
          </a:p>
          <a:p>
            <a:pPr lvl="1"/>
            <a:r>
              <a:rPr lang="en-US" sz="1600" dirty="0"/>
              <a:t>Reduce pain and Improve function in chronic musculoskeletal pain patients (</a:t>
            </a:r>
            <a:r>
              <a:rPr lang="en-US" sz="1600" dirty="0" err="1"/>
              <a:t>Towery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Associated with healthier weight (</a:t>
            </a:r>
            <a:r>
              <a:rPr lang="en-US" sz="1600" dirty="0" err="1"/>
              <a:t>Tonstad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Lower BMI</a:t>
            </a:r>
          </a:p>
          <a:p>
            <a:pPr lvl="1"/>
            <a:r>
              <a:rPr lang="en-US" sz="1600" dirty="0"/>
              <a:t>Promote healthy gut bacteria (</a:t>
            </a:r>
            <a:r>
              <a:rPr lang="en-US" sz="1600" dirty="0" err="1"/>
              <a:t>Tomova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Microbial metabolites can have diverse positive health effects</a:t>
            </a:r>
          </a:p>
          <a:p>
            <a:pPr lvl="3"/>
            <a:r>
              <a:rPr lang="en-US" sz="1600" dirty="0"/>
              <a:t>local anti-inflammatory and immunomodulatory effects</a:t>
            </a:r>
          </a:p>
          <a:p>
            <a:pPr lvl="3"/>
            <a:r>
              <a:rPr lang="en-US" sz="1600" dirty="0"/>
              <a:t>systemic anti-obesogenic and antioxidant effects</a:t>
            </a:r>
          </a:p>
          <a:p>
            <a:pPr lvl="1"/>
            <a:r>
              <a:rPr lang="en-US" sz="1600" dirty="0"/>
              <a:t>Improves SF-36 self-assessed measures of functional status among osteoarthritis patients (Clinton)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00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84238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/>
              <a:t>Kjeldsen-Kragh</a:t>
            </a:r>
            <a:r>
              <a:rPr lang="en-US" sz="1800" dirty="0"/>
              <a:t> J et al: </a:t>
            </a:r>
          </a:p>
          <a:p>
            <a:pPr lvl="1"/>
            <a:r>
              <a:rPr lang="en-US" sz="1800" dirty="0"/>
              <a:t>1-year intervention tested the effects  3.5 months of a gluten-free vegan diet and gradual adoption of a vegetarian diet for the remainder of the study period.</a:t>
            </a:r>
          </a:p>
          <a:p>
            <a:pPr lvl="2"/>
            <a:r>
              <a:rPr lang="en-US" sz="1800" dirty="0"/>
              <a:t>Improved number of tender and swollen joints</a:t>
            </a:r>
          </a:p>
          <a:p>
            <a:pPr lvl="2"/>
            <a:r>
              <a:rPr lang="en-US" sz="1800" dirty="0"/>
              <a:t>Decreased pain score </a:t>
            </a:r>
          </a:p>
          <a:p>
            <a:pPr lvl="2"/>
            <a:r>
              <a:rPr lang="en-US" sz="1800" dirty="0"/>
              <a:t>Decreased morning stiffness </a:t>
            </a:r>
          </a:p>
          <a:p>
            <a:pPr lvl="2"/>
            <a:r>
              <a:rPr lang="en-US" sz="1800" dirty="0"/>
              <a:t>Increased grip strength </a:t>
            </a:r>
          </a:p>
          <a:p>
            <a:pPr lvl="2"/>
            <a:r>
              <a:rPr lang="en-US" sz="1800" dirty="0"/>
              <a:t>Erythrocyte sedimentation rate, C-reactive protein, White blood cell count</a:t>
            </a:r>
          </a:p>
          <a:p>
            <a:pPr lvl="2"/>
            <a:r>
              <a:rPr lang="en-US" sz="1800" dirty="0"/>
              <a:t>Improved health assessment questionnaire score </a:t>
            </a:r>
          </a:p>
          <a:p>
            <a:endParaRPr lang="en-US" sz="1800" dirty="0"/>
          </a:p>
          <a:p>
            <a:pPr lvl="1"/>
            <a:r>
              <a:rPr lang="en-US" sz="1800" dirty="0"/>
              <a:t>These improvements were maintained after 1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72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McDougall et al: </a:t>
            </a:r>
          </a:p>
          <a:p>
            <a:pPr lvl="1"/>
            <a:r>
              <a:rPr lang="en-US" sz="1800" dirty="0"/>
              <a:t>4-weeks low-fat vegan diet </a:t>
            </a:r>
          </a:p>
          <a:p>
            <a:pPr lvl="2"/>
            <a:r>
              <a:rPr lang="en-US" sz="1800" dirty="0"/>
              <a:t>Significantly improve joint pain, stiffness, swelling </a:t>
            </a:r>
          </a:p>
          <a:p>
            <a:pPr lvl="2"/>
            <a:r>
              <a:rPr lang="en-US" sz="1800" dirty="0"/>
              <a:t>Improved Function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82"/>
            <a:ext cx="7924800" cy="1143000"/>
          </a:xfrm>
        </p:spPr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077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Reduce:  </a:t>
            </a:r>
          </a:p>
          <a:p>
            <a:pPr lvl="1"/>
            <a:r>
              <a:rPr lang="en-US" sz="2400" b="1" i="1" dirty="0"/>
              <a:t>Food made in a factory</a:t>
            </a:r>
          </a:p>
          <a:p>
            <a:pPr lvl="1"/>
            <a:r>
              <a:rPr lang="en-US" sz="2000" dirty="0"/>
              <a:t>Processed foods: soft drinks, candy, chips, foods with added sugar</a:t>
            </a:r>
          </a:p>
          <a:p>
            <a:pPr lvl="1"/>
            <a:r>
              <a:rPr lang="en-US" sz="2000" dirty="0"/>
              <a:t>Simple Carbohydrates: white bread, bagels, pizza</a:t>
            </a:r>
          </a:p>
          <a:p>
            <a:pPr lvl="1"/>
            <a:r>
              <a:rPr lang="en-US" sz="2000" dirty="0"/>
              <a:t>Red Meat</a:t>
            </a:r>
          </a:p>
          <a:p>
            <a:pPr lvl="1"/>
            <a:r>
              <a:rPr lang="en-US" sz="2000" dirty="0"/>
              <a:t>Fried Food</a:t>
            </a:r>
          </a:p>
          <a:p>
            <a:r>
              <a:rPr lang="en-US" sz="2400" dirty="0"/>
              <a:t>Increase: </a:t>
            </a:r>
          </a:p>
          <a:p>
            <a:pPr lvl="1"/>
            <a:r>
              <a:rPr lang="en-US" sz="2400" b="1" i="1" dirty="0"/>
              <a:t>Food grown on a farm</a:t>
            </a:r>
          </a:p>
          <a:p>
            <a:pPr lvl="1"/>
            <a:r>
              <a:rPr lang="en-US" sz="2000" dirty="0"/>
              <a:t>Veggies</a:t>
            </a:r>
          </a:p>
          <a:p>
            <a:pPr lvl="1"/>
            <a:r>
              <a:rPr lang="en-US" sz="2000" dirty="0"/>
              <a:t>Fruits</a:t>
            </a:r>
          </a:p>
          <a:p>
            <a:pPr lvl="1"/>
            <a:r>
              <a:rPr lang="en-US" sz="2000" dirty="0"/>
              <a:t>Nuts</a:t>
            </a:r>
          </a:p>
          <a:p>
            <a:pPr lvl="1"/>
            <a:r>
              <a:rPr lang="en-US" sz="2000" dirty="0"/>
              <a:t>Legumes and Beans</a:t>
            </a:r>
          </a:p>
          <a:p>
            <a:pPr lvl="1"/>
            <a:r>
              <a:rPr lang="en-US" sz="2000" dirty="0"/>
              <a:t>Water!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0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Live a</a:t>
            </a:r>
            <a:r>
              <a:rPr lang="en-US" sz="3200" dirty="0"/>
              <a:t> </a:t>
            </a:r>
            <a:r>
              <a:rPr lang="en-US" sz="3200" i="1" dirty="0"/>
              <a:t>Healthy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8161176" cy="4875245"/>
          </a:xfrm>
        </p:spPr>
        <p:txBody>
          <a:bodyPr/>
          <a:lstStyle/>
          <a:p>
            <a:r>
              <a:rPr lang="en-US" sz="2000" dirty="0"/>
              <a:t>People who follow 5 Habits increase life expectancy by up to 10 years </a:t>
            </a:r>
            <a:r>
              <a:rPr lang="en-US" sz="1200" dirty="0"/>
              <a:t>(</a:t>
            </a:r>
            <a:r>
              <a:rPr lang="en-US" sz="1200" dirty="0" err="1"/>
              <a:t>Yanping</a:t>
            </a:r>
            <a:r>
              <a:rPr lang="en-US" sz="1200" dirty="0"/>
              <a:t>)</a:t>
            </a:r>
          </a:p>
          <a:p>
            <a:pPr lvl="1"/>
            <a:r>
              <a:rPr lang="en-US" sz="1800" dirty="0"/>
              <a:t>Eat nutritious whole food</a:t>
            </a:r>
          </a:p>
          <a:p>
            <a:pPr lvl="1"/>
            <a:r>
              <a:rPr lang="en-US" sz="1800" dirty="0"/>
              <a:t>Exercise regularly ( 30 min mod to high intensity)</a:t>
            </a:r>
          </a:p>
          <a:p>
            <a:pPr lvl="1"/>
            <a:r>
              <a:rPr lang="en-US" sz="1800" dirty="0"/>
              <a:t>Maintain healthy body weight (BMI&lt;25)</a:t>
            </a:r>
          </a:p>
          <a:p>
            <a:pPr lvl="1"/>
            <a:r>
              <a:rPr lang="en-US" sz="1800" dirty="0"/>
              <a:t>Limit alcohol (1-2  5oz glasses per day)</a:t>
            </a:r>
          </a:p>
          <a:p>
            <a:pPr lvl="1"/>
            <a:r>
              <a:rPr lang="en-US" sz="1800" dirty="0"/>
              <a:t>No smoking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8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3927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7" y="3464859"/>
            <a:ext cx="42862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49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“It’s not a question of whether you will hurt, or of how much you will hurt; it’s a question of what you will do, and how well you will do it, while pain has her wanton way with you</a:t>
            </a:r>
            <a:r>
              <a:rPr lang="en-US" sz="2800" dirty="0" smtClean="0"/>
              <a:t>.”</a:t>
            </a:r>
          </a:p>
          <a:p>
            <a:pPr marL="914400" lvl="2" indent="0">
              <a:buNone/>
            </a:pPr>
            <a:r>
              <a:rPr lang="en-US" sz="2800" dirty="0" smtClean="0"/>
              <a:t>Excerpt From </a:t>
            </a:r>
            <a:r>
              <a:rPr lang="en-US" sz="2800" dirty="0"/>
              <a:t>Daniel James </a:t>
            </a:r>
            <a:r>
              <a:rPr lang="en-US" sz="2800" dirty="0" smtClean="0"/>
              <a:t>Brown: </a:t>
            </a:r>
            <a:r>
              <a:rPr lang="en-US" sz="2800" i="1" dirty="0" smtClean="0"/>
              <a:t>The </a:t>
            </a:r>
            <a:r>
              <a:rPr lang="en-US" sz="2800" i="1" dirty="0"/>
              <a:t>Boys in the Boat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697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Epidemiology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Lifetime prevalence of </a:t>
            </a:r>
            <a:r>
              <a:rPr lang="en-US" sz="2000" dirty="0"/>
              <a:t>80% (Lawrence</a:t>
            </a:r>
            <a:r>
              <a:rPr lang="en-US" sz="2000" dirty="0" smtClean="0"/>
              <a:t>, </a:t>
            </a:r>
            <a:r>
              <a:rPr lang="en-US" sz="2000" dirty="0" err="1" smtClean="0"/>
              <a:t>Loney</a:t>
            </a:r>
            <a:r>
              <a:rPr lang="en-US" sz="2000" dirty="0"/>
              <a:t>)</a:t>
            </a:r>
          </a:p>
          <a:p>
            <a:r>
              <a:rPr lang="en-US" sz="2000" dirty="0"/>
              <a:t>One year </a:t>
            </a:r>
            <a:r>
              <a:rPr lang="en-US" sz="2000" dirty="0" smtClean="0"/>
              <a:t>prevalence up </a:t>
            </a:r>
            <a:r>
              <a:rPr lang="en-US" sz="2000" dirty="0"/>
              <a:t>to 56%. (</a:t>
            </a:r>
            <a:r>
              <a:rPr lang="en-US" sz="2000" dirty="0" err="1"/>
              <a:t>Deyo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24-80% will have recurrence in first year. (Hoy)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" y="3048000"/>
            <a:ext cx="89830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4" y="6324600"/>
            <a:ext cx="13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Großschädl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Goubert</a:t>
            </a:r>
            <a:r>
              <a:rPr lang="en-US" dirty="0"/>
              <a:t>, L., G. </a:t>
            </a:r>
            <a:r>
              <a:rPr lang="en-US" dirty="0" err="1"/>
              <a:t>Crombez</a:t>
            </a:r>
            <a:r>
              <a:rPr lang="en-US" dirty="0"/>
              <a:t>, and I. De </a:t>
            </a:r>
            <a:r>
              <a:rPr lang="en-US" dirty="0" err="1"/>
              <a:t>Bourdeaudhuij</a:t>
            </a:r>
            <a:r>
              <a:rPr lang="en-US" dirty="0"/>
              <a:t>, Low back pain, disability and back pain myths in a community sample: prevalence and interrelationships. </a:t>
            </a:r>
            <a:r>
              <a:rPr lang="en-US" i="1" dirty="0" err="1"/>
              <a:t>Eur</a:t>
            </a:r>
            <a:r>
              <a:rPr lang="en-US" i="1" dirty="0"/>
              <a:t> J Pain</a:t>
            </a:r>
            <a:r>
              <a:rPr lang="en-US" dirty="0"/>
              <a:t>, 2004. </a:t>
            </a:r>
            <a:r>
              <a:rPr lang="en-US" b="1" dirty="0"/>
              <a:t>8</a:t>
            </a:r>
            <a:r>
              <a:rPr lang="en-US" dirty="0"/>
              <a:t>(4): p. 385-394.</a:t>
            </a:r>
          </a:p>
          <a:p>
            <a:r>
              <a:rPr lang="en-US" dirty="0"/>
              <a:t>Butler, D.S. and G.L. Moseley, </a:t>
            </a:r>
            <a:r>
              <a:rPr lang="en-US" i="1" dirty="0"/>
              <a:t>Explain Pain:(Revised and Updated)</a:t>
            </a:r>
            <a:r>
              <a:rPr lang="en-US" dirty="0"/>
              <a:t>. 2013: </a:t>
            </a:r>
            <a:r>
              <a:rPr lang="en-US" dirty="0" err="1"/>
              <a:t>Noigroup</a:t>
            </a:r>
            <a:r>
              <a:rPr lang="en-US" dirty="0"/>
              <a:t> Publications.</a:t>
            </a:r>
          </a:p>
          <a:p>
            <a:r>
              <a:rPr lang="en-US" dirty="0"/>
              <a:t>Lane, N., J. </a:t>
            </a:r>
            <a:r>
              <a:rPr lang="en-US" dirty="0" err="1"/>
              <a:t>Oehlert</a:t>
            </a:r>
            <a:r>
              <a:rPr lang="en-US" dirty="0"/>
              <a:t>, D. Bloch, et al., The relationship of running to osteoarthritis of the knee and hip and bone mineral density of the lumbar spine: a 9 year longitudinal </a:t>
            </a:r>
            <a:r>
              <a:rPr lang="en-US" dirty="0" smtClean="0"/>
              <a:t>stud</a:t>
            </a:r>
            <a:r>
              <a:rPr lang="en-US" dirty="0"/>
              <a:t>y. </a:t>
            </a:r>
            <a:r>
              <a:rPr lang="en-US" i="1" dirty="0"/>
              <a:t>The Journal of Rheumatology</a:t>
            </a:r>
            <a:r>
              <a:rPr lang="en-US" dirty="0"/>
              <a:t>, 1998. </a:t>
            </a:r>
            <a:r>
              <a:rPr lang="en-US" b="1" dirty="0"/>
              <a:t>25</a:t>
            </a:r>
            <a:r>
              <a:rPr lang="en-US" dirty="0"/>
              <a:t>(2): p. 334-341</a:t>
            </a:r>
            <a:endParaRPr lang="en-US" dirty="0" smtClean="0"/>
          </a:p>
          <a:p>
            <a:r>
              <a:rPr lang="en-US" dirty="0" err="1"/>
              <a:t>Wai</a:t>
            </a:r>
            <a:r>
              <a:rPr lang="en-US" dirty="0"/>
              <a:t>, E., D. </a:t>
            </a:r>
            <a:r>
              <a:rPr lang="en-US" dirty="0" err="1"/>
              <a:t>Roffey</a:t>
            </a:r>
            <a:r>
              <a:rPr lang="en-US" dirty="0"/>
              <a:t>, P. Bishop, et al., Causal assessment of occupational lifting and low back pain: results of a systematic review. </a:t>
            </a:r>
            <a:r>
              <a:rPr lang="en-US" i="1" dirty="0"/>
              <a:t>Spine J</a:t>
            </a:r>
            <a:r>
              <a:rPr lang="en-US" dirty="0"/>
              <a:t>, 2010. </a:t>
            </a:r>
            <a:r>
              <a:rPr lang="en-US" b="1" dirty="0"/>
              <a:t>10</a:t>
            </a:r>
            <a:r>
              <a:rPr lang="en-US" dirty="0"/>
              <a:t>(6): p. </a:t>
            </a:r>
            <a:r>
              <a:rPr lang="en-US" dirty="0" smtClean="0"/>
              <a:t>554-566.y</a:t>
            </a:r>
            <a:r>
              <a:rPr lang="en-US" dirty="0"/>
              <a:t>. </a:t>
            </a:r>
            <a:r>
              <a:rPr lang="en-US" i="1" dirty="0"/>
              <a:t>The Journal of Rheumatology</a:t>
            </a:r>
            <a:r>
              <a:rPr lang="en-US" dirty="0"/>
              <a:t>, 1998. </a:t>
            </a:r>
            <a:r>
              <a:rPr lang="en-US" b="1" dirty="0"/>
              <a:t>25</a:t>
            </a:r>
            <a:r>
              <a:rPr lang="en-US" dirty="0"/>
              <a:t>(2): p. </a:t>
            </a:r>
            <a:r>
              <a:rPr lang="en-US" dirty="0" smtClean="0"/>
              <a:t>334-341</a:t>
            </a:r>
          </a:p>
          <a:p>
            <a:r>
              <a:rPr lang="en-US" dirty="0" err="1"/>
              <a:t>Wai</a:t>
            </a:r>
            <a:r>
              <a:rPr lang="en-US" dirty="0"/>
              <a:t>, E., D. </a:t>
            </a:r>
            <a:r>
              <a:rPr lang="en-US" dirty="0" err="1"/>
              <a:t>Roffey</a:t>
            </a:r>
            <a:r>
              <a:rPr lang="en-US" dirty="0"/>
              <a:t>, P. Bishop, et al., Causal assessment of occupational bending or twisting and low back pain: results of a systematic review. </a:t>
            </a:r>
            <a:r>
              <a:rPr lang="en-US" i="1" dirty="0"/>
              <a:t>Spine J</a:t>
            </a:r>
            <a:r>
              <a:rPr lang="en-US" dirty="0"/>
              <a:t>, 2010. </a:t>
            </a:r>
            <a:r>
              <a:rPr lang="en-US" b="1" dirty="0"/>
              <a:t>10</a:t>
            </a:r>
            <a:r>
              <a:rPr lang="en-US" dirty="0"/>
              <a:t>(1): p. 76-88.</a:t>
            </a:r>
          </a:p>
          <a:p>
            <a:r>
              <a:rPr lang="en-US" dirty="0" err="1"/>
              <a:t>Verbeek</a:t>
            </a:r>
            <a:r>
              <a:rPr lang="en-US" dirty="0"/>
              <a:t>, J., M.-J. </a:t>
            </a:r>
            <a:r>
              <a:rPr lang="en-US" dirty="0" err="1"/>
              <a:t>Sengers</a:t>
            </a:r>
            <a:r>
              <a:rPr lang="en-US" dirty="0"/>
              <a:t>, L. </a:t>
            </a:r>
            <a:r>
              <a:rPr lang="en-US" dirty="0" err="1"/>
              <a:t>Riemens</a:t>
            </a:r>
            <a:r>
              <a:rPr lang="en-US" dirty="0"/>
              <a:t>, et al., Patient expectations of treatment for back pain: a systematic review of qualitative and quantitative studies. </a:t>
            </a:r>
            <a:r>
              <a:rPr lang="en-US" i="1" dirty="0"/>
              <a:t>Spine</a:t>
            </a:r>
            <a:r>
              <a:rPr lang="en-US" dirty="0"/>
              <a:t>, 2004.</a:t>
            </a:r>
            <a:r>
              <a:rPr lang="en-US" b="1" dirty="0"/>
              <a:t>29</a:t>
            </a:r>
            <a:r>
              <a:rPr lang="en-US" dirty="0"/>
              <a:t>(20): p. 2309-2318.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39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Lawrence RC, </a:t>
            </a:r>
            <a:r>
              <a:rPr lang="en-US" dirty="0" err="1"/>
              <a:t>Helmick</a:t>
            </a:r>
            <a:r>
              <a:rPr lang="en-US" dirty="0"/>
              <a:t> CG, Arnett FC. Estimates of the prevalence of arthritis and selected musculoskeletal disorders in the United States. Arthritis &amp; Rheumatism 1998; </a:t>
            </a:r>
            <a:r>
              <a:rPr lang="en-US" dirty="0" smtClean="0"/>
              <a:t>41:778-799</a:t>
            </a:r>
          </a:p>
          <a:p>
            <a:r>
              <a:rPr lang="en-US" dirty="0"/>
              <a:t>Leigh JP, Markowitz SB, </a:t>
            </a:r>
            <a:r>
              <a:rPr lang="en-US" dirty="0" err="1"/>
              <a:t>Fahs</a:t>
            </a:r>
            <a:r>
              <a:rPr lang="en-US" dirty="0"/>
              <a:t> M et al. Occupational injury and illness in the United States. Estimates of costs, morbidity, and mortality. Arch Inter Med 1997; </a:t>
            </a:r>
            <a:r>
              <a:rPr lang="en-US" dirty="0" smtClean="0"/>
              <a:t>157:1557-1568</a:t>
            </a:r>
          </a:p>
          <a:p>
            <a:r>
              <a:rPr lang="en-US" dirty="0" err="1"/>
              <a:t>Deyo</a:t>
            </a:r>
            <a:r>
              <a:rPr lang="en-US" dirty="0"/>
              <a:t> RA, </a:t>
            </a:r>
            <a:r>
              <a:rPr lang="en-US" dirty="0" err="1"/>
              <a:t>Tsui</a:t>
            </a:r>
            <a:r>
              <a:rPr lang="en-US" dirty="0"/>
              <a:t>-Wu YJ. Descriptive epidemiology of low back pain and its related medical care in the United States. Spine 1987; </a:t>
            </a:r>
            <a:r>
              <a:rPr lang="en-US" dirty="0" smtClean="0"/>
              <a:t>12:264-268</a:t>
            </a:r>
          </a:p>
          <a:p>
            <a:r>
              <a:rPr lang="en-US" dirty="0" err="1"/>
              <a:t>Loney</a:t>
            </a:r>
            <a:r>
              <a:rPr lang="en-US" dirty="0"/>
              <a:t> PL, Stratford PW. The prevalence of low back pain in adults. A methodological review of the literature. Physical Therapy 1999; 79:384-396</a:t>
            </a:r>
            <a:r>
              <a:rPr lang="en-US" dirty="0" smtClean="0"/>
              <a:t>.</a:t>
            </a:r>
          </a:p>
          <a:p>
            <a:r>
              <a:rPr lang="en-US" dirty="0" err="1"/>
              <a:t>Shekelle</a:t>
            </a:r>
            <a:r>
              <a:rPr lang="en-US" dirty="0"/>
              <a:t> PG, </a:t>
            </a:r>
            <a:r>
              <a:rPr lang="en-US" dirty="0" err="1"/>
              <a:t>Markovich</a:t>
            </a:r>
            <a:r>
              <a:rPr lang="en-US" dirty="0"/>
              <a:t> M, Louie R. An epidemiologic study of episodes of back pain care. Spine 1995; 20:1668-1673</a:t>
            </a:r>
            <a:r>
              <a:rPr lang="en-US" dirty="0" smtClean="0"/>
              <a:t>.</a:t>
            </a:r>
          </a:p>
          <a:p>
            <a:r>
              <a:rPr lang="en-US" dirty="0" err="1"/>
              <a:t>Miedema</a:t>
            </a:r>
            <a:r>
              <a:rPr lang="en-US" dirty="0"/>
              <a:t> HS, Chorus AMJ, </a:t>
            </a:r>
            <a:r>
              <a:rPr lang="en-US" dirty="0" err="1"/>
              <a:t>Wevers</a:t>
            </a:r>
            <a:r>
              <a:rPr lang="en-US" dirty="0"/>
              <a:t> CWJ et al. Chronicity of back problems during working life. Spine 1998; </a:t>
            </a:r>
            <a:r>
              <a:rPr lang="en-US" dirty="0" smtClean="0"/>
              <a:t>23:2021-2029</a:t>
            </a:r>
          </a:p>
          <a:p>
            <a:r>
              <a:rPr lang="en-US" dirty="0" smtClean="0"/>
              <a:t>Martin BI, et al. Trends in health care expenditures, utilization, and health status among Us adults with spine problems, 1997-2006. Spine 2009; 34:2077-84.</a:t>
            </a:r>
          </a:p>
          <a:p>
            <a:pPr fontAlgn="base"/>
            <a:r>
              <a:rPr lang="en-US" dirty="0" err="1"/>
              <a:t>Manchikanti</a:t>
            </a:r>
            <a:r>
              <a:rPr lang="en-US" dirty="0"/>
              <a:t> L, Falco FJ, Singh V, et al. </a:t>
            </a:r>
            <a:r>
              <a:rPr lang="en-US" dirty="0" smtClean="0"/>
              <a:t>Utilization </a:t>
            </a:r>
            <a:r>
              <a:rPr lang="en-US" dirty="0"/>
              <a:t>of interventional techniques in </a:t>
            </a:r>
            <a:r>
              <a:rPr lang="en-US" dirty="0" smtClean="0"/>
              <a:t>managing </a:t>
            </a:r>
            <a:r>
              <a:rPr lang="en-US" dirty="0"/>
              <a:t>chronic pain in the Medicare </a:t>
            </a:r>
            <a:r>
              <a:rPr lang="en-US" dirty="0" smtClean="0"/>
              <a:t>population</a:t>
            </a:r>
            <a:r>
              <a:rPr lang="en-US" dirty="0"/>
              <a:t>: analysis of growth patterns from 2000 to 2011. </a:t>
            </a:r>
            <a:r>
              <a:rPr lang="en-US" i="1" dirty="0"/>
              <a:t>Pain Physician</a:t>
            </a:r>
            <a:r>
              <a:rPr lang="en-US" dirty="0"/>
              <a:t>. 2012;15(6):e969-e982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err="1" smtClean="0"/>
              <a:t>UsDpartment</a:t>
            </a:r>
            <a:r>
              <a:rPr lang="en-US" dirty="0" smtClean="0"/>
              <a:t> of Health and Human Services: Office of Inspector General. Spinal Devices Supplied by Physician-Owned Distributors: Overview of Prevalence and Use. October 2013.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3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14400"/>
            <a:ext cx="7924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Martin et al, Expenditures and Health Status Among Adults With Back and Neck Problems. JAMA.. 2008; 299(6): 656-664.</a:t>
            </a:r>
          </a:p>
          <a:p>
            <a:r>
              <a:rPr lang="en-US" dirty="0" err="1"/>
              <a:t>Deyo</a:t>
            </a:r>
            <a:r>
              <a:rPr lang="en-US" dirty="0"/>
              <a:t> RA et al. J Am Board </a:t>
            </a:r>
            <a:r>
              <a:rPr lang="en-US" dirty="0" err="1"/>
              <a:t>Fam</a:t>
            </a:r>
            <a:r>
              <a:rPr lang="en-US" dirty="0"/>
              <a:t> Med </a:t>
            </a:r>
            <a:r>
              <a:rPr lang="en-US" dirty="0" smtClean="0"/>
              <a:t>2009;22:62</a:t>
            </a:r>
          </a:p>
          <a:p>
            <a:r>
              <a:rPr lang="en-US" dirty="0" smtClean="0"/>
              <a:t>Atlas. J Gen Intern Med. 2001 Feb; 16(2):120-131</a:t>
            </a:r>
          </a:p>
          <a:p>
            <a:r>
              <a:rPr lang="en-US" dirty="0" err="1" smtClean="0"/>
              <a:t>Nachemson</a:t>
            </a:r>
            <a:r>
              <a:rPr lang="en-US" dirty="0" smtClean="0"/>
              <a:t>. The </a:t>
            </a:r>
            <a:r>
              <a:rPr lang="en-US" dirty="0"/>
              <a:t>load on lumbar disks in different positions of the </a:t>
            </a:r>
            <a:r>
              <a:rPr lang="en-US" dirty="0" smtClean="0"/>
              <a:t>body.</a:t>
            </a:r>
            <a:r>
              <a:rPr lang="en-US" i="1" dirty="0" smtClean="0"/>
              <a:t> A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/>
              <a:t>Orthop</a:t>
            </a:r>
            <a:r>
              <a:rPr lang="en-US" i="1" dirty="0"/>
              <a:t> </a:t>
            </a:r>
            <a:r>
              <a:rPr lang="en-US" i="1" dirty="0" err="1"/>
              <a:t>Relat</a:t>
            </a:r>
            <a:r>
              <a:rPr lang="en-US" i="1" dirty="0"/>
              <a:t> Res. 1966 Mar-Apr; 45():107-22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Deyo</a:t>
            </a:r>
            <a:r>
              <a:rPr lang="en-US" dirty="0" smtClean="0"/>
              <a:t>. How </a:t>
            </a:r>
            <a:r>
              <a:rPr lang="en-US" dirty="0"/>
              <a:t>many days of bed rest for acute low back pain? A randomized clinical </a:t>
            </a:r>
            <a:r>
              <a:rPr lang="en-US" dirty="0" smtClean="0"/>
              <a:t>New</a:t>
            </a:r>
            <a:r>
              <a:rPr lang="en-US" i="1" dirty="0" smtClean="0"/>
              <a:t> </a:t>
            </a:r>
            <a:r>
              <a:rPr lang="en-US" i="1" dirty="0" err="1"/>
              <a:t>Engl</a:t>
            </a:r>
            <a:r>
              <a:rPr lang="en-US" i="1" dirty="0"/>
              <a:t> J Med. 1986 Oct 23; 315(17):1064-70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Faas</a:t>
            </a:r>
            <a:r>
              <a:rPr lang="en-US" dirty="0" smtClean="0"/>
              <a:t>. A </a:t>
            </a:r>
            <a:r>
              <a:rPr lang="en-US" dirty="0"/>
              <a:t>randomized, placebo-controlled trial of exercise therapy in patients with acute low back </a:t>
            </a:r>
            <a:r>
              <a:rPr lang="en-US" dirty="0" smtClean="0"/>
              <a:t>pain.</a:t>
            </a:r>
            <a:r>
              <a:rPr lang="en-US" i="1" dirty="0"/>
              <a:t> </a:t>
            </a:r>
            <a:r>
              <a:rPr lang="en-US" i="1" dirty="0" smtClean="0"/>
              <a:t>Spine </a:t>
            </a:r>
            <a:r>
              <a:rPr lang="en-US" i="1" dirty="0"/>
              <a:t>(</a:t>
            </a:r>
            <a:r>
              <a:rPr lang="en-US" i="1" dirty="0" err="1"/>
              <a:t>Phila</a:t>
            </a:r>
            <a:r>
              <a:rPr lang="en-US" i="1" dirty="0"/>
              <a:t> Pa 1976). 1993 Sep 1; 18(11):1388-95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Cherkin</a:t>
            </a:r>
            <a:r>
              <a:rPr lang="en-US" dirty="0" smtClean="0"/>
              <a:t>. Medication </a:t>
            </a:r>
            <a:r>
              <a:rPr lang="en-US" dirty="0"/>
              <a:t>use for low back pain in primary </a:t>
            </a:r>
            <a:r>
              <a:rPr lang="en-US" i="1" dirty="0" smtClean="0"/>
              <a:t>Spine </a:t>
            </a:r>
            <a:r>
              <a:rPr lang="en-US" i="1" dirty="0"/>
              <a:t>(</a:t>
            </a:r>
            <a:r>
              <a:rPr lang="en-US" i="1" dirty="0" err="1"/>
              <a:t>Phila</a:t>
            </a:r>
            <a:r>
              <a:rPr lang="en-US" i="1" dirty="0"/>
              <a:t> Pa 1976). 1998 Mar 1; 23(5):</a:t>
            </a:r>
            <a:r>
              <a:rPr lang="en-US" i="1" dirty="0" smtClean="0"/>
              <a:t>607-14</a:t>
            </a:r>
          </a:p>
          <a:p>
            <a:r>
              <a:rPr lang="en-US" dirty="0" err="1" smtClean="0"/>
              <a:t>Koskenniemi</a:t>
            </a:r>
            <a:r>
              <a:rPr lang="en-US" dirty="0" smtClean="0"/>
              <a:t>. The </a:t>
            </a:r>
            <a:r>
              <a:rPr lang="en-US" dirty="0"/>
              <a:t>treatment of acute low back pain--bed rest, exercises, or ordinary </a:t>
            </a:r>
            <a:r>
              <a:rPr lang="en-US" dirty="0" smtClean="0"/>
              <a:t>activity?</a:t>
            </a:r>
            <a:r>
              <a:rPr lang="en-US" i="1" dirty="0" smtClean="0"/>
              <a:t> N </a:t>
            </a:r>
            <a:r>
              <a:rPr lang="en-US" i="1" dirty="0" err="1"/>
              <a:t>Engl</a:t>
            </a:r>
            <a:r>
              <a:rPr lang="en-US" i="1" dirty="0"/>
              <a:t> J Med. 1995 Feb 9; 332(6):351-5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Hoy. The Epidemiology of low back Pain. Best </a:t>
            </a:r>
            <a:r>
              <a:rPr lang="en-US" i="1" dirty="0" err="1" smtClean="0"/>
              <a:t>Pract</a:t>
            </a:r>
            <a:r>
              <a:rPr lang="en-US" i="1" dirty="0" smtClean="0"/>
              <a:t> Res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 smtClean="0"/>
              <a:t>Rheumatol</a:t>
            </a:r>
            <a:r>
              <a:rPr lang="en-US" i="1" dirty="0" smtClean="0"/>
              <a:t>. 2010 Dec; 24(6): 769-81</a:t>
            </a:r>
          </a:p>
          <a:p>
            <a:r>
              <a:rPr lang="en-US" i="1" dirty="0" err="1" smtClean="0"/>
              <a:t>Freburger</a:t>
            </a:r>
            <a:r>
              <a:rPr lang="en-US" i="1" dirty="0" smtClean="0"/>
              <a:t>. The Rising Prevalence of Chronic Low Back Pain. Arch Intern Med. 2009 Feb 9; 169(3): 251-258.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733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807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Carey TS, Garrett J, </a:t>
            </a:r>
            <a:r>
              <a:rPr lang="en-US" dirty="0" err="1"/>
              <a:t>Jackman</a:t>
            </a:r>
            <a:r>
              <a:rPr lang="en-US" dirty="0"/>
              <a:t> A, McLaughlin C, Fryer J, </a:t>
            </a:r>
            <a:r>
              <a:rPr lang="en-US" dirty="0" err="1"/>
              <a:t>Smucker</a:t>
            </a:r>
            <a:r>
              <a:rPr lang="en-US" dirty="0"/>
              <a:t> DR. The outcomes and costs of care for acute low back pain among patients seen by primary care practitioners, chiropractors, and orthopedic surgeons. The North Carolina Back Pain Project. N </a:t>
            </a:r>
            <a:r>
              <a:rPr lang="en-US" dirty="0" err="1"/>
              <a:t>Engl</a:t>
            </a:r>
            <a:r>
              <a:rPr lang="en-US" dirty="0"/>
              <a:t> J Med. 1995;333(14):913–917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Rainville</a:t>
            </a:r>
            <a:r>
              <a:rPr lang="en-US" dirty="0" smtClean="0"/>
              <a:t>. Exercise as Treatment for chronic low back pain. The Spine Journal. Jan,2004. 4(1) 06-115.</a:t>
            </a:r>
          </a:p>
          <a:p>
            <a:r>
              <a:rPr lang="en-US" dirty="0" smtClean="0"/>
              <a:t>Peek. Br J Sports Med 2015 50(3) p 188.</a:t>
            </a:r>
          </a:p>
          <a:p>
            <a:r>
              <a:rPr lang="en-US" dirty="0" smtClean="0"/>
              <a:t>Christensen. Spinal curves and Health. J Manipulative </a:t>
            </a:r>
            <a:r>
              <a:rPr lang="en-US" dirty="0" err="1" smtClean="0"/>
              <a:t>Physiol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2008. 31(9) 690-714</a:t>
            </a:r>
          </a:p>
          <a:p>
            <a:r>
              <a:rPr lang="en-US" dirty="0" smtClean="0"/>
              <a:t>Jensen. Magnetic resonance imaging of the lumbar spine in people without back pain. N </a:t>
            </a:r>
            <a:r>
              <a:rPr lang="en-US" dirty="0" err="1" smtClean="0"/>
              <a:t>Engl</a:t>
            </a:r>
            <a:r>
              <a:rPr lang="en-US" dirty="0" smtClean="0"/>
              <a:t> J Med. 1994. 14;331(2) 69-73.</a:t>
            </a:r>
          </a:p>
          <a:p>
            <a:r>
              <a:rPr lang="en-US" dirty="0" err="1" smtClean="0"/>
              <a:t>Boden</a:t>
            </a:r>
            <a:r>
              <a:rPr lang="en-US" dirty="0" smtClean="0"/>
              <a:t>. Abnormal magnetic resonance scans of the lumbar spine in asymptomatic subjects. J Bone joint </a:t>
            </a:r>
            <a:r>
              <a:rPr lang="en-US" dirty="0" err="1" smtClean="0"/>
              <a:t>surg</a:t>
            </a:r>
            <a:r>
              <a:rPr lang="en-US" dirty="0" smtClean="0"/>
              <a:t> Am 1990. 72(3) 403-8.</a:t>
            </a:r>
          </a:p>
          <a:p>
            <a:r>
              <a:rPr lang="en-US" dirty="0" err="1"/>
              <a:t>Großschädl</a:t>
            </a:r>
            <a:r>
              <a:rPr lang="en-US" dirty="0"/>
              <a:t> F, </a:t>
            </a:r>
            <a:r>
              <a:rPr lang="en-US" dirty="0" err="1"/>
              <a:t>Freidl</a:t>
            </a:r>
            <a:r>
              <a:rPr lang="en-US" dirty="0"/>
              <a:t> W, </a:t>
            </a:r>
            <a:r>
              <a:rPr lang="en-US" dirty="0" err="1"/>
              <a:t>Rásky</a:t>
            </a:r>
            <a:r>
              <a:rPr lang="en-US" dirty="0"/>
              <a:t> É, </a:t>
            </a:r>
            <a:r>
              <a:rPr lang="en-US" dirty="0" err="1"/>
              <a:t>Burkert</a:t>
            </a:r>
            <a:r>
              <a:rPr lang="en-US" dirty="0"/>
              <a:t> N, </a:t>
            </a:r>
            <a:r>
              <a:rPr lang="en-US" dirty="0" err="1"/>
              <a:t>Muckenhuber</a:t>
            </a:r>
            <a:r>
              <a:rPr lang="en-US" dirty="0"/>
              <a:t> J, </a:t>
            </a:r>
            <a:r>
              <a:rPr lang="en-US" dirty="0" err="1"/>
              <a:t>Stronegger</a:t>
            </a:r>
            <a:r>
              <a:rPr lang="en-US" dirty="0"/>
              <a:t> WJ (2014) A 35-Year Trend Analysis for Back Pain in Austria: The Role of Obesity. </a:t>
            </a:r>
            <a:r>
              <a:rPr lang="en-US" dirty="0" err="1"/>
              <a:t>PLoS</a:t>
            </a:r>
            <a:r>
              <a:rPr lang="en-US" dirty="0"/>
              <a:t> ONE 9(9): e107436. </a:t>
            </a:r>
            <a:r>
              <a:rPr lang="en-US" dirty="0" smtClean="0"/>
              <a:t>doi:10.1371/journal.pone.0107436</a:t>
            </a:r>
          </a:p>
          <a:p>
            <a:r>
              <a:rPr lang="en-US" dirty="0"/>
              <a:t>Hayden JA, van </a:t>
            </a:r>
            <a:r>
              <a:rPr lang="en-US" dirty="0" err="1"/>
              <a:t>Tulder</a:t>
            </a:r>
            <a:r>
              <a:rPr lang="en-US" dirty="0"/>
              <a:t> MW, </a:t>
            </a:r>
            <a:r>
              <a:rPr lang="en-US" dirty="0" err="1"/>
              <a:t>Malmivaara</a:t>
            </a:r>
            <a:r>
              <a:rPr lang="en-US" dirty="0"/>
              <a:t> A, </a:t>
            </a:r>
            <a:r>
              <a:rPr lang="en-US" dirty="0" err="1"/>
              <a:t>Koes</a:t>
            </a:r>
            <a:r>
              <a:rPr lang="en-US" dirty="0"/>
              <a:t> BW. Exercise therapy for treatment of non-specific low back pain. Cochrane Database </a:t>
            </a:r>
            <a:r>
              <a:rPr lang="en-US" dirty="0" err="1"/>
              <a:t>Syst</a:t>
            </a:r>
            <a:r>
              <a:rPr lang="en-US" dirty="0"/>
              <a:t> Rev 2005;3:CD000335.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43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Moffett, Randomized controlled trial of exercise for low back pain. BMJ. 1999 July 31; 319(7205):279-83</a:t>
            </a:r>
          </a:p>
          <a:p>
            <a:r>
              <a:rPr lang="en-US" dirty="0" smtClean="0"/>
              <a:t>Lindstrom. The effect of graded activity on patients with </a:t>
            </a:r>
            <a:r>
              <a:rPr lang="en-US" dirty="0" err="1" smtClean="0"/>
              <a:t>subacute</a:t>
            </a:r>
            <a:r>
              <a:rPr lang="en-US" dirty="0" smtClean="0"/>
              <a:t> low back pain.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1992 Apr; 72(4):279-90</a:t>
            </a:r>
          </a:p>
          <a:p>
            <a:r>
              <a:rPr lang="en-US" dirty="0" err="1" smtClean="0"/>
              <a:t>Dettori</a:t>
            </a:r>
            <a:r>
              <a:rPr lang="en-US" dirty="0" smtClean="0"/>
              <a:t>. The effects of spinal flexion and extension </a:t>
            </a:r>
            <a:r>
              <a:rPr lang="en-US" dirty="0" err="1" smtClean="0"/>
              <a:t>exercies</a:t>
            </a:r>
            <a:r>
              <a:rPr lang="en-US" dirty="0" smtClean="0"/>
              <a:t>. Spine 1995 Nov; 20 (21):2303-12</a:t>
            </a:r>
          </a:p>
          <a:p>
            <a:r>
              <a:rPr lang="en-US" dirty="0" err="1" smtClean="0"/>
              <a:t>Bendix</a:t>
            </a:r>
            <a:r>
              <a:rPr lang="en-US" dirty="0" smtClean="0"/>
              <a:t>. Functional restoration versus outpatient physical training. Spine 2000. Oct; 25(19): 2494-500</a:t>
            </a:r>
          </a:p>
          <a:p>
            <a:r>
              <a:rPr lang="en-US" dirty="0" smtClean="0"/>
              <a:t>Bentsen. The effect of dynamic strength back exercise and or home training program. Spin. 1997 July; 22(13): 1494-500</a:t>
            </a:r>
          </a:p>
          <a:p>
            <a:r>
              <a:rPr lang="en-US" dirty="0" err="1" smtClean="0"/>
              <a:t>Rainville</a:t>
            </a:r>
            <a:r>
              <a:rPr lang="en-US" dirty="0" smtClean="0"/>
              <a:t>. Spine J 2004 Mar-Apr 4 (2): 176-83</a:t>
            </a:r>
          </a:p>
          <a:p>
            <a:r>
              <a:rPr lang="en-US" dirty="0" err="1"/>
              <a:t>Chatzitheodorou</a:t>
            </a:r>
            <a:r>
              <a:rPr lang="en-US" dirty="0"/>
              <a:t> D  </a:t>
            </a:r>
            <a:r>
              <a:rPr lang="en-US" dirty="0" err="1"/>
              <a:t>Kabitsis</a:t>
            </a:r>
            <a:r>
              <a:rPr lang="en-US" dirty="0"/>
              <a:t> C  </a:t>
            </a:r>
            <a:r>
              <a:rPr lang="en-US" dirty="0" err="1"/>
              <a:t>Malliou</a:t>
            </a:r>
            <a:r>
              <a:rPr lang="en-US" dirty="0"/>
              <a:t> P  </a:t>
            </a:r>
            <a:r>
              <a:rPr lang="en-US" dirty="0" err="1"/>
              <a:t>Mougios</a:t>
            </a:r>
            <a:r>
              <a:rPr lang="en-US" dirty="0"/>
              <a:t> V,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(2007 Mar) 87(3):</a:t>
            </a:r>
            <a:r>
              <a:rPr lang="en-US" dirty="0" smtClean="0"/>
              <a:t>304-12</a:t>
            </a:r>
          </a:p>
          <a:p>
            <a:r>
              <a:rPr lang="en-US" dirty="0" smtClean="0"/>
              <a:t>Stagg NJ. Anesthesiology (2011 Apr) 114(4):940-8</a:t>
            </a:r>
          </a:p>
          <a:p>
            <a:r>
              <a:rPr lang="en-US" dirty="0" err="1" smtClean="0"/>
              <a:t>O’sullivan</a:t>
            </a:r>
            <a:r>
              <a:rPr lang="en-US" dirty="0" smtClean="0"/>
              <a:t>. The Body Matters. British Journal of Sports Medicine. Apr 2015.</a:t>
            </a:r>
          </a:p>
          <a:p>
            <a:r>
              <a:rPr lang="en-US" dirty="0" err="1" smtClean="0"/>
              <a:t>Loprinzi</a:t>
            </a:r>
            <a:r>
              <a:rPr lang="en-US" dirty="0" smtClean="0"/>
              <a:t>. Healthy Lifestyle Characteristics… Mayo Clinic Proceedings. April 2016 91(4):432-442.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5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Fraser GE. Associations between diet and cancer, ischemic heart disease, and all-cause mortality in non-</a:t>
            </a:r>
            <a:r>
              <a:rPr lang="en-US" dirty="0" err="1"/>
              <a:t>hispanic</a:t>
            </a:r>
            <a:r>
              <a:rPr lang="en-US" dirty="0"/>
              <a:t> white </a:t>
            </a:r>
            <a:r>
              <a:rPr lang="en-US" dirty="0" err="1"/>
              <a:t>california</a:t>
            </a:r>
            <a:r>
              <a:rPr lang="en-US" dirty="0"/>
              <a:t> seventh-day </a:t>
            </a:r>
            <a:r>
              <a:rPr lang="en-US" dirty="0" err="1"/>
              <a:t>adventists</a:t>
            </a:r>
            <a:r>
              <a:rPr lang="en-US" dirty="0"/>
              <a:t>. </a:t>
            </a:r>
            <a:r>
              <a:rPr lang="en-US" i="1" dirty="0"/>
              <a:t>Am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.</a:t>
            </a:r>
            <a:r>
              <a:rPr lang="en-US" dirty="0"/>
              <a:t> 70 (1999) (Suppl. 3):532S−8.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10.1093/</a:t>
            </a:r>
            <a:r>
              <a:rPr lang="en-US" dirty="0" err="1" smtClean="0"/>
              <a:t>ajcn</a:t>
            </a:r>
            <a:r>
              <a:rPr lang="en-US" dirty="0" smtClean="0"/>
              <a:t>/70.3.532s</a:t>
            </a:r>
          </a:p>
          <a:p>
            <a:r>
              <a:rPr lang="en-US" dirty="0"/>
              <a:t>Appleby PN, </a:t>
            </a:r>
            <a:r>
              <a:rPr lang="en-US" dirty="0" err="1"/>
              <a:t>Thorogood</a:t>
            </a:r>
            <a:r>
              <a:rPr lang="en-US" dirty="0"/>
              <a:t> M, Mann JI, Key TJ. The oxford vegetarian study: an overview. </a:t>
            </a:r>
            <a:r>
              <a:rPr lang="en-US" i="1" dirty="0"/>
              <a:t>Am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.</a:t>
            </a:r>
            <a:r>
              <a:rPr lang="en-US" dirty="0"/>
              <a:t> (1999) 70(Suppl. 3):525S−31.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10.1093/</a:t>
            </a:r>
            <a:r>
              <a:rPr lang="en-US" dirty="0" err="1" smtClean="0"/>
              <a:t>ajcn</a:t>
            </a:r>
            <a:r>
              <a:rPr lang="en-US" dirty="0" smtClean="0"/>
              <a:t>/70.3.525s</a:t>
            </a:r>
          </a:p>
          <a:p>
            <a:r>
              <a:rPr lang="en-US" dirty="0" err="1"/>
              <a:t>Tonstad</a:t>
            </a:r>
            <a:r>
              <a:rPr lang="en-US" dirty="0"/>
              <a:t> S, Butler T, Yan R, Fraser GE. Type of vegetarian diet, body weight, and prevalence of type 2 diabetes. </a:t>
            </a:r>
            <a:r>
              <a:rPr lang="en-US" i="1" dirty="0"/>
              <a:t>Diabetes Care.</a:t>
            </a:r>
            <a:r>
              <a:rPr lang="en-US" dirty="0"/>
              <a:t> (2009) 32:791–6.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10.2337/dc08-1886</a:t>
            </a:r>
          </a:p>
          <a:p>
            <a:r>
              <a:rPr lang="en-US" dirty="0" err="1"/>
              <a:t>Sutliffe</a:t>
            </a:r>
            <a:r>
              <a:rPr lang="en-US" dirty="0"/>
              <a:t> JT, Wilson LD, de </a:t>
            </a:r>
            <a:r>
              <a:rPr lang="en-US" dirty="0" err="1"/>
              <a:t>Heer</a:t>
            </a:r>
            <a:r>
              <a:rPr lang="en-US" dirty="0"/>
              <a:t> HD, Foster RL, Carnot MJ. C-reactive protein response to a vegan lifestyle intervention. </a:t>
            </a:r>
            <a:r>
              <a:rPr lang="en-US" i="1" dirty="0"/>
              <a:t>Complement </a:t>
            </a:r>
            <a:r>
              <a:rPr lang="en-US" i="1" dirty="0" err="1"/>
              <a:t>Ther</a:t>
            </a:r>
            <a:r>
              <a:rPr lang="en-US" i="1" dirty="0"/>
              <a:t> Med.</a:t>
            </a:r>
            <a:r>
              <a:rPr lang="en-US" dirty="0"/>
              <a:t> (2015) 23:32–7.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10.1016/j.ctim.2014.11.001</a:t>
            </a:r>
          </a:p>
          <a:p>
            <a:r>
              <a:rPr lang="en-US" dirty="0" err="1" smtClean="0"/>
              <a:t>Towery</a:t>
            </a:r>
            <a:r>
              <a:rPr lang="en-US" dirty="0" smtClean="0"/>
              <a:t>. </a:t>
            </a:r>
            <a:r>
              <a:rPr lang="en-US" b="1" dirty="0"/>
              <a:t>Chronic musculoskeletal pain and function improve with a plant-based </a:t>
            </a:r>
            <a:r>
              <a:rPr lang="en-US" b="1" dirty="0" smtClean="0"/>
              <a:t>diet. </a:t>
            </a:r>
            <a:r>
              <a:rPr lang="en-US" dirty="0" smtClean="0"/>
              <a:t>Complement </a:t>
            </a:r>
            <a:r>
              <a:rPr lang="en-US" dirty="0" err="1"/>
              <a:t>Ther</a:t>
            </a:r>
            <a:r>
              <a:rPr lang="en-US" dirty="0"/>
              <a:t> </a:t>
            </a:r>
            <a:r>
              <a:rPr lang="en-US" dirty="0" smtClean="0"/>
              <a:t>Med</a:t>
            </a:r>
            <a:r>
              <a:rPr lang="en-US" cap="small" dirty="0"/>
              <a:t>.</a:t>
            </a:r>
            <a:r>
              <a:rPr lang="en-US" dirty="0"/>
              <a:t> 2018 Oct;40:64-69.</a:t>
            </a:r>
            <a:endParaRPr lang="en-US" dirty="0" smtClean="0"/>
          </a:p>
          <a:p>
            <a:r>
              <a:rPr lang="en-US" dirty="0" err="1" smtClean="0"/>
              <a:t>Tomova</a:t>
            </a:r>
            <a:r>
              <a:rPr lang="en-US" dirty="0" smtClean="0"/>
              <a:t>, Front</a:t>
            </a:r>
            <a:r>
              <a:rPr lang="en-US" dirty="0"/>
              <a:t>. </a:t>
            </a:r>
            <a:r>
              <a:rPr lang="en-US" dirty="0" err="1"/>
              <a:t>Nutr</a:t>
            </a:r>
            <a:r>
              <a:rPr lang="en-US" dirty="0"/>
              <a:t>., 17 April 2019 | </a:t>
            </a:r>
            <a:r>
              <a:rPr lang="en-US" dirty="0">
                <a:hlinkClick r:id="rId2"/>
              </a:rPr>
              <a:t>https://doi.org/10.3389/fnut.2019.00047</a:t>
            </a:r>
            <a:endParaRPr lang="en-US" dirty="0" smtClean="0"/>
          </a:p>
          <a:p>
            <a:r>
              <a:rPr lang="en-US" dirty="0" err="1"/>
              <a:t>Kjeldsen-Kragh</a:t>
            </a:r>
            <a:r>
              <a:rPr lang="en-US" dirty="0"/>
              <a:t> J, Haugen M, </a:t>
            </a:r>
            <a:r>
              <a:rPr lang="en-US" dirty="0" err="1"/>
              <a:t>Borchgrevink</a:t>
            </a:r>
            <a:r>
              <a:rPr lang="en-US" dirty="0"/>
              <a:t> CF, </a:t>
            </a:r>
            <a:r>
              <a:rPr lang="en-US" dirty="0" err="1"/>
              <a:t>Laerum</a:t>
            </a:r>
            <a:r>
              <a:rPr lang="en-US" dirty="0"/>
              <a:t> E, Eek M, </a:t>
            </a:r>
            <a:r>
              <a:rPr lang="en-US" dirty="0" err="1"/>
              <a:t>Mowinkel</a:t>
            </a:r>
            <a:r>
              <a:rPr lang="en-US" dirty="0"/>
              <a:t> P, et al. Controlled trial of fasting and one-year vegetarian diet in rheumatoid arthritis. </a:t>
            </a:r>
            <a:r>
              <a:rPr lang="en-US" i="1" dirty="0"/>
              <a:t>Lancet.</a:t>
            </a:r>
            <a:r>
              <a:rPr lang="en-US" dirty="0"/>
              <a:t> (1991) 338:899–902.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10.1016/0140-6736(91)91770-U</a:t>
            </a:r>
          </a:p>
          <a:p>
            <a:r>
              <a:rPr lang="en-US" dirty="0"/>
              <a:t>McDougall J, Bruce B, Spiller G, </a:t>
            </a:r>
            <a:r>
              <a:rPr lang="en-US" dirty="0" err="1"/>
              <a:t>Westerdahl</a:t>
            </a:r>
            <a:r>
              <a:rPr lang="en-US" dirty="0"/>
              <a:t> J, McDougall M. Effects of a very low-fat, vegan diet in subjects with rheumatoid arthritis. </a:t>
            </a:r>
            <a:r>
              <a:rPr lang="en-US" i="1" dirty="0"/>
              <a:t>J </a:t>
            </a:r>
            <a:r>
              <a:rPr lang="en-US" i="1" dirty="0" err="1"/>
              <a:t>Alternat</a:t>
            </a:r>
            <a:r>
              <a:rPr lang="en-US" i="1" dirty="0"/>
              <a:t> Complement Med.</a:t>
            </a:r>
            <a:r>
              <a:rPr lang="en-US" dirty="0"/>
              <a:t> (2002) 8:71–5.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10.1089/107555302753507195</a:t>
            </a:r>
          </a:p>
          <a:p>
            <a:r>
              <a:rPr lang="en-US" dirty="0" err="1"/>
              <a:t>Tonstad</a:t>
            </a:r>
            <a:r>
              <a:rPr lang="en-US" dirty="0"/>
              <a:t> S, Nathan E, Oda K, Fraser G. Vegan diets and hypothyroidism. </a:t>
            </a:r>
            <a:r>
              <a:rPr lang="en-US" i="1" dirty="0"/>
              <a:t>Nutrients.</a:t>
            </a:r>
            <a:r>
              <a:rPr lang="en-US" dirty="0"/>
              <a:t> (2013) 5:4642–52.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10.3390/nu5114642</a:t>
            </a:r>
          </a:p>
          <a:p>
            <a:r>
              <a:rPr lang="en-US" i="1" dirty="0" err="1" smtClean="0"/>
              <a:t>Abbasi</a:t>
            </a:r>
            <a:r>
              <a:rPr lang="en-US" i="1" dirty="0" smtClean="0"/>
              <a:t>, J. AMA</a:t>
            </a:r>
            <a:r>
              <a:rPr lang="en-US" i="1" dirty="0"/>
              <a:t>.</a:t>
            </a:r>
            <a:r>
              <a:rPr lang="en-US" dirty="0"/>
              <a:t> 2019;321(22):2149-2151. </a:t>
            </a:r>
            <a:r>
              <a:rPr lang="en-US" dirty="0" smtClean="0"/>
              <a:t>doi:10.1001/jama.2019.3910</a:t>
            </a:r>
          </a:p>
          <a:p>
            <a:r>
              <a:rPr lang="en-US" dirty="0" err="1" smtClean="0"/>
              <a:t>Yanping</a:t>
            </a:r>
            <a:r>
              <a:rPr lang="en-US" dirty="0" smtClean="0"/>
              <a:t> </a:t>
            </a:r>
            <a:r>
              <a:rPr lang="en-US" dirty="0"/>
              <a:t>“The Impact of Healthy Lifestyle Factors on Life Expectancies in the US Population,” </a:t>
            </a:r>
            <a:r>
              <a:rPr lang="en-US" dirty="0" err="1"/>
              <a:t>Yanping</a:t>
            </a:r>
            <a:r>
              <a:rPr lang="en-US" dirty="0"/>
              <a:t> Li, An Pan, Dong D. Wang, </a:t>
            </a:r>
            <a:r>
              <a:rPr lang="en-US" dirty="0" err="1"/>
              <a:t>Xiaoran</a:t>
            </a:r>
            <a:r>
              <a:rPr lang="en-US" dirty="0"/>
              <a:t> Liu, </a:t>
            </a:r>
            <a:r>
              <a:rPr lang="en-US" dirty="0" err="1"/>
              <a:t>Klodian</a:t>
            </a:r>
            <a:r>
              <a:rPr lang="en-US" dirty="0"/>
              <a:t> </a:t>
            </a:r>
            <a:r>
              <a:rPr lang="en-US" dirty="0" err="1"/>
              <a:t>Dhana</a:t>
            </a:r>
            <a:r>
              <a:rPr lang="en-US" dirty="0"/>
              <a:t>, Oscar H. Franco, Stephen </a:t>
            </a:r>
            <a:r>
              <a:rPr lang="en-US" dirty="0" err="1"/>
              <a:t>Kaptoge</a:t>
            </a:r>
            <a:r>
              <a:rPr lang="en-US" dirty="0"/>
              <a:t>, Emanuele Di </a:t>
            </a:r>
            <a:r>
              <a:rPr lang="en-US" dirty="0" err="1"/>
              <a:t>Angelantonio</a:t>
            </a:r>
            <a:r>
              <a:rPr lang="en-US" dirty="0"/>
              <a:t>, Meir </a:t>
            </a:r>
            <a:r>
              <a:rPr lang="en-US" dirty="0" err="1"/>
              <a:t>Stampfer</a:t>
            </a:r>
            <a:r>
              <a:rPr lang="en-US" dirty="0"/>
              <a:t>, Walter C. Willett, Frank B. Hu, </a:t>
            </a:r>
            <a:r>
              <a:rPr lang="en-US" i="1" dirty="0"/>
              <a:t>Circulation</a:t>
            </a:r>
            <a:r>
              <a:rPr lang="en-US" dirty="0"/>
              <a:t>, April 30, 2018,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10.1161/CIRCULATIONAHA.117.032047</a:t>
            </a:r>
            <a:endParaRPr lang="en-US" dirty="0"/>
          </a:p>
          <a:p>
            <a:r>
              <a:rPr lang="en-US" dirty="0" smtClean="0"/>
              <a:t>Clinton, </a:t>
            </a:r>
            <a:r>
              <a:rPr lang="en-US" b="1" dirty="0"/>
              <a:t>Whole-Foods, Plant-Based Diet Alleviates the Symptoms of </a:t>
            </a:r>
            <a:r>
              <a:rPr lang="en-US" b="1" dirty="0" smtClean="0"/>
              <a:t>Osteoarthritis. </a:t>
            </a:r>
            <a:r>
              <a:rPr lang="en-US" dirty="0" smtClean="0">
                <a:hlinkClick r:id="rId3"/>
              </a:rPr>
              <a:t>Arthritis</a:t>
            </a:r>
            <a:r>
              <a:rPr lang="en-US" dirty="0">
                <a:hlinkClick r:id="rId3"/>
              </a:rPr>
              <a:t>.</a:t>
            </a:r>
            <a:r>
              <a:rPr lang="en-US" dirty="0"/>
              <a:t> 2015; 2015: 708152.</a:t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349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Gordon, </a:t>
            </a:r>
            <a:r>
              <a:rPr lang="en-US" dirty="0" err="1" smtClean="0"/>
              <a:t>Bloxham</a:t>
            </a:r>
            <a:r>
              <a:rPr lang="en-US" dirty="0" smtClean="0"/>
              <a:t>. A Systemic Review of the Effects of Exercise and Physical Activity on Non-Specific Low Back Pain. Healthcare. 2016 Jun:4(2):22.</a:t>
            </a:r>
          </a:p>
          <a:p>
            <a:r>
              <a:rPr lang="en-US" dirty="0" smtClean="0"/>
              <a:t>Owen. Which specific Modes of Exercise Training are most effective for treating low back </a:t>
            </a:r>
            <a:r>
              <a:rPr lang="en-US" dirty="0" err="1" smtClean="0"/>
              <a:t>pain.BJSM</a:t>
            </a:r>
            <a:r>
              <a:rPr lang="en-US" dirty="0" smtClean="0"/>
              <a:t> Volume 54, Issue 21</a:t>
            </a:r>
          </a:p>
          <a:p>
            <a:r>
              <a:rPr lang="en-US" dirty="0" err="1" smtClean="0"/>
              <a:t>Zahari</a:t>
            </a:r>
            <a:r>
              <a:rPr lang="en-US" dirty="0" smtClean="0"/>
              <a:t>. Effectiveness of strengthening exercises for the elderly with low back pain.. </a:t>
            </a:r>
            <a:r>
              <a:rPr lang="en-US" dirty="0" err="1" smtClean="0"/>
              <a:t>Scientifica</a:t>
            </a:r>
            <a:r>
              <a:rPr lang="en-US" dirty="0" smtClean="0"/>
              <a:t>. Vol2016, May 2016.</a:t>
            </a:r>
          </a:p>
          <a:p>
            <a:r>
              <a:rPr lang="en-US" dirty="0" err="1" smtClean="0"/>
              <a:t>Tataryn</a:t>
            </a:r>
            <a:r>
              <a:rPr lang="en-US" dirty="0" smtClean="0"/>
              <a:t>. Posterior chain resistance training compared to general </a:t>
            </a:r>
            <a:r>
              <a:rPr lang="en-US" dirty="0" err="1" smtClean="0"/>
              <a:t>exerciseand</a:t>
            </a:r>
            <a:r>
              <a:rPr lang="en-US" dirty="0" smtClean="0"/>
              <a:t> walking </a:t>
            </a:r>
            <a:r>
              <a:rPr lang="en-US" dirty="0" err="1" smtClean="0"/>
              <a:t>programmes</a:t>
            </a:r>
            <a:r>
              <a:rPr lang="en-US" dirty="0" smtClean="0"/>
              <a:t> for treatment of chronic low back pain. Sports Med. March 2021. Article number 17.</a:t>
            </a:r>
          </a:p>
          <a:p>
            <a:r>
              <a:rPr lang="en-US" dirty="0" smtClean="0"/>
              <a:t>Searle. Exercise interventions for the treatment of chronic low back pain. Clinical Rehab. 2015. Vol 29(120. 1155-1167.</a:t>
            </a:r>
          </a:p>
          <a:p>
            <a:r>
              <a:rPr lang="en-US" dirty="0" smtClean="0"/>
              <a:t>Tian. Comparative effectiveness of exercise interventions for low back pain. The Lancet. 2018, 392(21)</a:t>
            </a:r>
          </a:p>
          <a:p>
            <a:r>
              <a:rPr lang="en-US" dirty="0" smtClean="0"/>
              <a:t>Shiri. Exercises for the prevention of low back pain. Am. Jour of Epi. Vol 187. Issue 5, May 2018.</a:t>
            </a:r>
          </a:p>
          <a:p>
            <a:r>
              <a:rPr lang="en-US" dirty="0" smtClean="0"/>
              <a:t>Stephens. Prevention of low back Pain. JAMA. 2016; 176(2)</a:t>
            </a:r>
          </a:p>
          <a:p>
            <a:r>
              <a:rPr lang="en-US" dirty="0" smtClean="0"/>
              <a:t>Welch. The effects of free-weight-training-based resistance training intervention on pain. BMJ. Vol1 (1)</a:t>
            </a:r>
          </a:p>
          <a:p>
            <a:r>
              <a:rPr lang="en-US" dirty="0" smtClean="0"/>
              <a:t>Kato. Association of low back pain with muscle weakness... PLOS. 2022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08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Tucker. Preventive Medicine. Vol 100, July 2017.</a:t>
            </a:r>
          </a:p>
          <a:p>
            <a:r>
              <a:rPr lang="en-US" dirty="0" smtClean="0"/>
              <a:t>Werner. Differential </a:t>
            </a:r>
            <a:r>
              <a:rPr lang="en-US" dirty="0" err="1" smtClean="0"/>
              <a:t>efects</a:t>
            </a:r>
            <a:r>
              <a:rPr lang="en-US" dirty="0" smtClean="0"/>
              <a:t> of endurance, interval and resistance training on telomerase activity. European Heart Journal. Vol 40, Issue 1, 2019.</a:t>
            </a:r>
          </a:p>
          <a:p>
            <a:r>
              <a:rPr lang="en-US" dirty="0" smtClean="0"/>
              <a:t>Haas. Mitochondrial Dysfunction… Biology. 2019. 8(2): 48.</a:t>
            </a:r>
          </a:p>
          <a:p>
            <a:r>
              <a:rPr lang="en-US" dirty="0" err="1" smtClean="0"/>
              <a:t>Paluch</a:t>
            </a:r>
            <a:r>
              <a:rPr lang="en-US" dirty="0" smtClean="0"/>
              <a:t>. Steps per Day and All Cause Mortality… JAMA 2021; 4 (9).</a:t>
            </a:r>
          </a:p>
          <a:p>
            <a:r>
              <a:rPr lang="en-US" dirty="0" smtClean="0"/>
              <a:t>Gaesser. Obesity treatment. </a:t>
            </a:r>
            <a:r>
              <a:rPr lang="en-US" dirty="0" err="1" smtClean="0"/>
              <a:t>iScience</a:t>
            </a:r>
            <a:r>
              <a:rPr lang="en-US" dirty="0" smtClean="0"/>
              <a:t>. Vol 24 (10). 2021.</a:t>
            </a:r>
          </a:p>
          <a:p>
            <a:pPr marL="342900" lvl="1" indent="-342900"/>
            <a:r>
              <a:rPr lang="en-US" dirty="0" smtClean="0"/>
              <a:t>Lee. </a:t>
            </a:r>
            <a:r>
              <a:rPr lang="en-US" dirty="0"/>
              <a:t> J </a:t>
            </a:r>
            <a:r>
              <a:rPr lang="en-US" dirty="0" err="1"/>
              <a:t>Exerc</a:t>
            </a:r>
            <a:r>
              <a:rPr lang="en-US" dirty="0"/>
              <a:t> </a:t>
            </a:r>
            <a:r>
              <a:rPr lang="en-US" dirty="0" err="1"/>
              <a:t>Rehabil</a:t>
            </a:r>
            <a:r>
              <a:rPr lang="en-US" dirty="0"/>
              <a:t>. 2016;12(5):463–470. Published 2016 Oct 31. doi:10.12965/jer.1632650.325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1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Low Back </a:t>
            </a:r>
            <a:r>
              <a:rPr lang="en-US" dirty="0"/>
              <a:t>Pain: </a:t>
            </a:r>
            <a:r>
              <a:rPr lang="en-US" sz="2800" i="1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onset back pain peaks in the 30’s (Atlas).</a:t>
            </a:r>
          </a:p>
          <a:p>
            <a:r>
              <a:rPr lang="en-US" sz="2400" dirty="0" smtClean="0"/>
              <a:t>Yearly prevalence increases with age, peaking in 50’s and 60’s (Hoy).</a:t>
            </a:r>
          </a:p>
          <a:p>
            <a:r>
              <a:rPr lang="en-US" sz="2400" dirty="0" smtClean="0"/>
              <a:t>After age 65 the prevalence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decreases…Golden Years!</a:t>
            </a:r>
            <a:endParaRPr lang="en-US" sz="2400" dirty="0"/>
          </a:p>
        </p:txBody>
      </p:sp>
      <p:pic>
        <p:nvPicPr>
          <p:cNvPr id="2052" name="Picture 4" descr="Article - CrossFit: Forging Elite F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724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Common Myths 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0010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Pain is an indicator of damage or injury (</a:t>
            </a:r>
            <a:r>
              <a:rPr lang="en-US" sz="2000" dirty="0" err="1" smtClean="0"/>
              <a:t>Gcoubert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Actually due to pain hypersensitivity (Butler, Stagg) </a:t>
            </a:r>
          </a:p>
          <a:p>
            <a:endParaRPr lang="en-US" sz="2000" dirty="0" smtClean="0"/>
          </a:p>
          <a:p>
            <a:r>
              <a:rPr lang="en-US" sz="2000" dirty="0" smtClean="0"/>
              <a:t>Many forms of activity, running, bending, which are not harmful are considered dangerous</a:t>
            </a:r>
          </a:p>
          <a:p>
            <a:pPr lvl="1"/>
            <a:r>
              <a:rPr lang="en-US" sz="1800" dirty="0" smtClean="0"/>
              <a:t>Bending, twisting, lifting, running does not induce low back pain (</a:t>
            </a:r>
            <a:r>
              <a:rPr lang="en-US" sz="1800" dirty="0" err="1" smtClean="0"/>
              <a:t>Wai</a:t>
            </a:r>
            <a:r>
              <a:rPr lang="en-US" sz="1800" dirty="0" smtClean="0"/>
              <a:t>, Lane)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Improvement from low back pain related to the “amazing” clinician who used manipulation, injections, surgery, etc.</a:t>
            </a:r>
          </a:p>
          <a:p>
            <a:pPr lvl="1"/>
            <a:r>
              <a:rPr lang="en-US" sz="1800" dirty="0" smtClean="0"/>
              <a:t>most people can control the symptoms themselves through physical activity, stress management, healthy lifestyles (</a:t>
            </a:r>
            <a:r>
              <a:rPr lang="en-US" sz="1800" dirty="0" err="1" smtClean="0"/>
              <a:t>Verbeek</a:t>
            </a:r>
            <a:r>
              <a:rPr lang="en-US" sz="1800" dirty="0" smtClean="0"/>
              <a:t>).</a:t>
            </a:r>
          </a:p>
          <a:p>
            <a:endParaRPr lang="en-US" dirty="0"/>
          </a:p>
        </p:txBody>
      </p:sp>
      <p:pic>
        <p:nvPicPr>
          <p:cNvPr id="3074" name="Picture 2" descr="Understanding the Anatomy of Nerve Pain | Pain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533400"/>
            <a:ext cx="275459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pain: </a:t>
            </a:r>
            <a:r>
              <a:rPr lang="en-US" sz="2800" i="1" dirty="0" smtClean="0"/>
              <a:t>Anatomy</a:t>
            </a:r>
            <a:endParaRPr lang="en-US" sz="2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97368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pain: </a:t>
            </a:r>
            <a:r>
              <a:rPr lang="en-US" sz="2800" i="1" dirty="0"/>
              <a:t>Imaging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24800" cy="39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6096000"/>
            <a:ext cx="242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Paraspinal</a:t>
            </a:r>
            <a:r>
              <a:rPr lang="en-US" dirty="0" smtClean="0"/>
              <a:t> Muscle Atrophy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r>
              <a:rPr lang="en-US" sz="3200" dirty="0"/>
              <a:t>Low back pain</a:t>
            </a:r>
            <a:r>
              <a:rPr lang="en-US" sz="2800" dirty="0"/>
              <a:t>: </a:t>
            </a:r>
            <a:r>
              <a:rPr lang="en-US" sz="2800" i="1" dirty="0" smtClean="0"/>
              <a:t>Age </a:t>
            </a:r>
            <a:r>
              <a:rPr lang="en-US" sz="2800" i="1" dirty="0"/>
              <a:t>–Related Degeneration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79248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Chronological Aging</a:t>
            </a:r>
          </a:p>
          <a:p>
            <a:pPr lvl="1"/>
            <a:r>
              <a:rPr lang="en-US" sz="2000" dirty="0" smtClean="0"/>
              <a:t>Everyone </a:t>
            </a:r>
            <a:r>
              <a:rPr lang="en-US" sz="2000" dirty="0" smtClean="0"/>
              <a:t>develops age related degeneration of the spine…its universal </a:t>
            </a:r>
          </a:p>
          <a:p>
            <a:pPr lvl="2"/>
            <a:r>
              <a:rPr lang="en-US" sz="2000" dirty="0" smtClean="0"/>
              <a:t>Like grey hairs and wrinkles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267200" cy="22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02358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1310</TotalTime>
  <Words>2700</Words>
  <Application>Microsoft Office PowerPoint</Application>
  <PresentationFormat>On-screen Show (4:3)</PresentationFormat>
  <Paragraphs>347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Horizon</vt:lpstr>
      <vt:lpstr>Spine Health:  The Benefits of a healthy Lifestyle</vt:lpstr>
      <vt:lpstr>What is HeALth CARE?</vt:lpstr>
      <vt:lpstr>Learning objectives</vt:lpstr>
      <vt:lpstr>Low Back Pain: Epidemiology</vt:lpstr>
      <vt:lpstr>  Low Back Pain: Epidemiology</vt:lpstr>
      <vt:lpstr>Low Back Pain: Common Myths </vt:lpstr>
      <vt:lpstr>Low back pain: Anatomy</vt:lpstr>
      <vt:lpstr>Low back pain: Imaging</vt:lpstr>
      <vt:lpstr>Low back pain: Age –Related Degeneration</vt:lpstr>
      <vt:lpstr>Low Back Pain: Imaging</vt:lpstr>
      <vt:lpstr>Low back pain: Age –Related Degeneration</vt:lpstr>
      <vt:lpstr>Low back pain: recovery</vt:lpstr>
      <vt:lpstr>Low Back Pain: Disability</vt:lpstr>
      <vt:lpstr>Low back pain: Disability</vt:lpstr>
      <vt:lpstr>Low back pain: Treatment</vt:lpstr>
      <vt:lpstr>Low Back Pain: Treatment</vt:lpstr>
      <vt:lpstr>Low Back Pain: Treatment</vt:lpstr>
      <vt:lpstr>Low back pain: Treatment</vt:lpstr>
      <vt:lpstr>Low back pain: Exercise</vt:lpstr>
      <vt:lpstr>Low back Pain: Exercise Physical therapy</vt:lpstr>
      <vt:lpstr>Low back pain: intense Exercise Physical Therapy</vt:lpstr>
      <vt:lpstr>Low back pain: Exercise benefits</vt:lpstr>
      <vt:lpstr>Low back pain: Exercise benefits</vt:lpstr>
      <vt:lpstr>Low back pain: Exercise benefits</vt:lpstr>
      <vt:lpstr>Low back pain: Strength Training</vt:lpstr>
      <vt:lpstr>Low back pain: Strength Training</vt:lpstr>
      <vt:lpstr>Low back pain: Exercise  vs Weight Loss</vt:lpstr>
      <vt:lpstr>Low back Pain: Exercise Physical therapy</vt:lpstr>
      <vt:lpstr>Low back Pain: Exercise Physical therapy</vt:lpstr>
      <vt:lpstr>Exercise Training</vt:lpstr>
      <vt:lpstr>Exercise Training</vt:lpstr>
      <vt:lpstr>Low back pain: Strength Training</vt:lpstr>
      <vt:lpstr>Low back pain: Nutrition</vt:lpstr>
      <vt:lpstr>Low back pain: Nutrition</vt:lpstr>
      <vt:lpstr>Low back pain: Nutrition</vt:lpstr>
      <vt:lpstr>Low back pain: Nutrition</vt:lpstr>
      <vt:lpstr>Live a Healthy Lifestyle</vt:lpstr>
      <vt:lpstr>PowerPoint Presentation</vt:lpstr>
      <vt:lpstr>Low back pain</vt:lpstr>
      <vt:lpstr>References</vt:lpstr>
      <vt:lpstr>References</vt:lpstr>
      <vt:lpstr>reference</vt:lpstr>
      <vt:lpstr>reference</vt:lpstr>
      <vt:lpstr>Reference 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and Low Back Pain</dc:title>
  <dc:creator>Lavelle, John M.</dc:creator>
  <cp:lastModifiedBy>Lavelle, John M.</cp:lastModifiedBy>
  <cp:revision>208</cp:revision>
  <dcterms:created xsi:type="dcterms:W3CDTF">2016-03-28T23:56:46Z</dcterms:created>
  <dcterms:modified xsi:type="dcterms:W3CDTF">2023-03-20T23:23:48Z</dcterms:modified>
</cp:coreProperties>
</file>